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Lst>
  <p:notesMasterIdLst>
    <p:notesMasterId r:id="rId44"/>
  </p:notesMasterIdLst>
  <p:handoutMasterIdLst>
    <p:handoutMasterId r:id="rId45"/>
  </p:handoutMasterIdLst>
  <p:sldIdLst>
    <p:sldId id="287" r:id="rId2"/>
    <p:sldId id="274" r:id="rId3"/>
    <p:sldId id="290" r:id="rId4"/>
    <p:sldId id="316" r:id="rId5"/>
    <p:sldId id="317" r:id="rId6"/>
    <p:sldId id="288" r:id="rId7"/>
    <p:sldId id="318" r:id="rId8"/>
    <p:sldId id="319" r:id="rId9"/>
    <p:sldId id="320" r:id="rId10"/>
    <p:sldId id="321" r:id="rId11"/>
    <p:sldId id="328" r:id="rId12"/>
    <p:sldId id="289" r:id="rId13"/>
    <p:sldId id="302" r:id="rId14"/>
    <p:sldId id="293" r:id="rId15"/>
    <p:sldId id="295" r:id="rId16"/>
    <p:sldId id="296" r:id="rId17"/>
    <p:sldId id="322" r:id="rId18"/>
    <p:sldId id="298" r:id="rId19"/>
    <p:sldId id="323" r:id="rId20"/>
    <p:sldId id="299" r:id="rId21"/>
    <p:sldId id="304" r:id="rId22"/>
    <p:sldId id="325" r:id="rId23"/>
    <p:sldId id="326" r:id="rId24"/>
    <p:sldId id="324" r:id="rId25"/>
    <p:sldId id="329" r:id="rId26"/>
    <p:sldId id="331" r:id="rId27"/>
    <p:sldId id="332" r:id="rId28"/>
    <p:sldId id="339" r:id="rId29"/>
    <p:sldId id="333" r:id="rId30"/>
    <p:sldId id="315" r:id="rId31"/>
    <p:sldId id="335" r:id="rId32"/>
    <p:sldId id="337" r:id="rId33"/>
    <p:sldId id="340" r:id="rId34"/>
    <p:sldId id="336" r:id="rId35"/>
    <p:sldId id="338" r:id="rId36"/>
    <p:sldId id="341" r:id="rId37"/>
    <p:sldId id="342" r:id="rId38"/>
    <p:sldId id="343" r:id="rId39"/>
    <p:sldId id="345" r:id="rId40"/>
    <p:sldId id="344" r:id="rId41"/>
    <p:sldId id="346" r:id="rId42"/>
    <p:sldId id="33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86B5"/>
    <a:srgbClr val="60AEE2"/>
    <a:srgbClr val="292C48"/>
    <a:srgbClr val="2C2D39"/>
    <a:srgbClr val="242630"/>
    <a:srgbClr val="2A1F43"/>
    <a:srgbClr val="0C1B43"/>
    <a:srgbClr val="000000"/>
    <a:srgbClr val="1D2225"/>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488" autoAdjust="0"/>
  </p:normalViewPr>
  <p:slideViewPr>
    <p:cSldViewPr snapToGrid="0" snapToObjects="1">
      <p:cViewPr varScale="1">
        <p:scale>
          <a:sx n="95" d="100"/>
          <a:sy n="95" d="100"/>
        </p:scale>
        <p:origin x="82" y="278"/>
      </p:cViewPr>
      <p:guideLst/>
    </p:cSldViewPr>
  </p:slideViewPr>
  <p:notesTextViewPr>
    <p:cViewPr>
      <p:scale>
        <a:sx n="1" d="1"/>
        <a:sy n="1" d="1"/>
      </p:scale>
      <p:origin x="0" y="0"/>
    </p:cViewPr>
  </p:notesTextViewPr>
  <p:notesViewPr>
    <p:cSldViewPr snapToGrid="0" snapToObjects="1">
      <p:cViewPr varScale="1">
        <p:scale>
          <a:sx n="60" d="100"/>
          <a:sy n="60" d="100"/>
        </p:scale>
        <p:origin x="242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2/8/2023</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alpha val="30000"/>
          </a:schemeClr>
        </a:solidFill>
        <a:effectLst/>
      </p:bgPr>
    </p:bg>
    <p:spTree>
      <p:nvGrpSpPr>
        <p:cNvPr id="1" name=""/>
        <p:cNvGrpSpPr/>
        <p:nvPr/>
      </p:nvGrpSpPr>
      <p:grpSpPr>
        <a:xfrm>
          <a:off x="0" y="0"/>
          <a:ext cx="0" cy="0"/>
          <a:chOff x="0" y="0"/>
          <a:chExt cx="0" cy="0"/>
        </a:xfrm>
      </p:grpSpPr>
      <p:sp>
        <p:nvSpPr>
          <p:cNvPr id="13" name="Freeform: Shape 20">
            <a:extLst>
              <a:ext uri="{FF2B5EF4-FFF2-40B4-BE49-F238E27FC236}">
                <a16:creationId xmlns:a16="http://schemas.microsoft.com/office/drawing/2014/main" id="{63B165D0-0594-9843-A653-74260F146AE5}"/>
              </a:ext>
            </a:extLst>
          </p:cNvPr>
          <p:cNvSpPr/>
          <p:nvPr userDrawn="1"/>
        </p:nvSpPr>
        <p:spPr>
          <a:xfrm rot="10800000">
            <a:off x="4516427" y="1"/>
            <a:ext cx="7675573" cy="2322894"/>
          </a:xfrm>
          <a:custGeom>
            <a:avLst/>
            <a:gdLst>
              <a:gd name="connsiteX0" fmla="*/ 3447958 w 5216859"/>
              <a:gd name="connsiteY0" fmla="*/ 463 h 1478847"/>
              <a:gd name="connsiteX1" fmla="*/ 3570648 w 5216859"/>
              <a:gd name="connsiteY1" fmla="*/ 11997 h 1478847"/>
              <a:gd name="connsiteX2" fmla="*/ 4142148 w 5216859"/>
              <a:gd name="connsiteY2" fmla="*/ 850197 h 1478847"/>
              <a:gd name="connsiteX3" fmla="*/ 4942248 w 5216859"/>
              <a:gd name="connsiteY3" fmla="*/ 1174047 h 1478847"/>
              <a:gd name="connsiteX4" fmla="*/ 5164151 w 5216859"/>
              <a:gd name="connsiteY4" fmla="*/ 1405605 h 1478847"/>
              <a:gd name="connsiteX5" fmla="*/ 5216859 w 5216859"/>
              <a:gd name="connsiteY5" fmla="*/ 1478847 h 1478847"/>
              <a:gd name="connsiteX6" fmla="*/ 0 w 5216859"/>
              <a:gd name="connsiteY6" fmla="*/ 1478847 h 1478847"/>
              <a:gd name="connsiteX7" fmla="*/ 28985 w 5216859"/>
              <a:gd name="connsiteY7" fmla="*/ 1403243 h 1478847"/>
              <a:gd name="connsiteX8" fmla="*/ 560748 w 5216859"/>
              <a:gd name="connsiteY8" fmla="*/ 640647 h 1478847"/>
              <a:gd name="connsiteX9" fmla="*/ 2294298 w 5216859"/>
              <a:gd name="connsiteY9" fmla="*/ 373947 h 1478847"/>
              <a:gd name="connsiteX10" fmla="*/ 3447958 w 5216859"/>
              <a:gd name="connsiteY10" fmla="*/ 463 h 1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6859" h="1478847">
                <a:moveTo>
                  <a:pt x="3447958" y="463"/>
                </a:moveTo>
                <a:cubicBezTo>
                  <a:pt x="3491174" y="-1348"/>
                  <a:pt x="3532151" y="2075"/>
                  <a:pt x="3570648" y="11997"/>
                </a:cubicBezTo>
                <a:cubicBezTo>
                  <a:pt x="3878623" y="91372"/>
                  <a:pt x="3913548" y="656522"/>
                  <a:pt x="4142148" y="850197"/>
                </a:cubicBezTo>
                <a:cubicBezTo>
                  <a:pt x="4370748" y="1043872"/>
                  <a:pt x="4739048" y="1031172"/>
                  <a:pt x="4942248" y="1174047"/>
                </a:cubicBezTo>
                <a:cubicBezTo>
                  <a:pt x="5018448" y="1227625"/>
                  <a:pt x="5096434" y="1316029"/>
                  <a:pt x="5164151" y="1405605"/>
                </a:cubicBezTo>
                <a:lnTo>
                  <a:pt x="5216859" y="1478847"/>
                </a:lnTo>
                <a:lnTo>
                  <a:pt x="0" y="1478847"/>
                </a:lnTo>
                <a:lnTo>
                  <a:pt x="28985" y="1403243"/>
                </a:lnTo>
                <a:cubicBezTo>
                  <a:pt x="121408" y="1159760"/>
                  <a:pt x="267854" y="793047"/>
                  <a:pt x="560748" y="640647"/>
                </a:cubicBezTo>
                <a:cubicBezTo>
                  <a:pt x="951273" y="437447"/>
                  <a:pt x="1792648" y="478722"/>
                  <a:pt x="2294298" y="373947"/>
                </a:cubicBezTo>
                <a:cubicBezTo>
                  <a:pt x="2733242" y="282269"/>
                  <a:pt x="3145446" y="13138"/>
                  <a:pt x="3447958" y="463"/>
                </a:cubicBez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9">
            <a:extLst>
              <a:ext uri="{FF2B5EF4-FFF2-40B4-BE49-F238E27FC236}">
                <a16:creationId xmlns:a16="http://schemas.microsoft.com/office/drawing/2014/main" id="{31F8B615-0030-2047-8652-146BCEF22564}"/>
              </a:ext>
            </a:extLst>
          </p:cNvPr>
          <p:cNvSpPr/>
          <p:nvPr userDrawn="1"/>
        </p:nvSpPr>
        <p:spPr>
          <a:xfrm>
            <a:off x="0" y="3232602"/>
            <a:ext cx="7674963" cy="3625398"/>
          </a:xfrm>
          <a:custGeom>
            <a:avLst/>
            <a:gdLst>
              <a:gd name="connsiteX0" fmla="*/ 333366 w 2058995"/>
              <a:gd name="connsiteY0" fmla="*/ 940 h 972601"/>
              <a:gd name="connsiteX1" fmla="*/ 400050 w 2058995"/>
              <a:gd name="connsiteY1" fmla="*/ 1051 h 972601"/>
              <a:gd name="connsiteX2" fmla="*/ 952500 w 2058995"/>
              <a:gd name="connsiteY2" fmla="*/ 534451 h 972601"/>
              <a:gd name="connsiteX3" fmla="*/ 1924050 w 2058995"/>
              <a:gd name="connsiteY3" fmla="*/ 686851 h 972601"/>
              <a:gd name="connsiteX4" fmla="*/ 2054591 w 2058995"/>
              <a:gd name="connsiteY4" fmla="*/ 942966 h 972601"/>
              <a:gd name="connsiteX5" fmla="*/ 2058995 w 2058995"/>
              <a:gd name="connsiteY5" fmla="*/ 972601 h 972601"/>
              <a:gd name="connsiteX6" fmla="*/ 0 w 2058995"/>
              <a:gd name="connsiteY6" fmla="*/ 972601 h 972601"/>
              <a:gd name="connsiteX7" fmla="*/ 0 w 2058995"/>
              <a:gd name="connsiteY7" fmla="*/ 61952 h 972601"/>
              <a:gd name="connsiteX8" fmla="*/ 75605 w 2058995"/>
              <a:gd name="connsiteY8" fmla="*/ 42128 h 972601"/>
              <a:gd name="connsiteX9" fmla="*/ 333366 w 2058995"/>
              <a:gd name="connsiteY9" fmla="*/ 940 h 97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8995" h="972601">
                <a:moveTo>
                  <a:pt x="333366" y="940"/>
                </a:moveTo>
                <a:cubicBezTo>
                  <a:pt x="357485" y="-326"/>
                  <a:pt x="379809" y="-338"/>
                  <a:pt x="400050" y="1051"/>
                </a:cubicBezTo>
                <a:cubicBezTo>
                  <a:pt x="723900" y="23276"/>
                  <a:pt x="698500" y="420151"/>
                  <a:pt x="952500" y="534451"/>
                </a:cubicBezTo>
                <a:cubicBezTo>
                  <a:pt x="1206500" y="648751"/>
                  <a:pt x="1736725" y="556676"/>
                  <a:pt x="1924050" y="686851"/>
                </a:cubicBezTo>
                <a:cubicBezTo>
                  <a:pt x="1994297" y="735667"/>
                  <a:pt x="2033290" y="836275"/>
                  <a:pt x="2054591" y="942966"/>
                </a:cubicBezTo>
                <a:lnTo>
                  <a:pt x="2058995" y="972601"/>
                </a:lnTo>
                <a:lnTo>
                  <a:pt x="0" y="972601"/>
                </a:lnTo>
                <a:lnTo>
                  <a:pt x="0" y="61952"/>
                </a:lnTo>
                <a:lnTo>
                  <a:pt x="75605" y="42128"/>
                </a:lnTo>
                <a:cubicBezTo>
                  <a:pt x="172492" y="19804"/>
                  <a:pt x="261007" y="4735"/>
                  <a:pt x="333366" y="940"/>
                </a:cubicBez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Picture Placeholder 7">
            <a:extLst>
              <a:ext uri="{FF2B5EF4-FFF2-40B4-BE49-F238E27FC236}">
                <a16:creationId xmlns:a16="http://schemas.microsoft.com/office/drawing/2014/main" id="{05C21D6A-A628-2443-8075-ACD2B911C6DF}"/>
              </a:ext>
            </a:extLst>
          </p:cNvPr>
          <p:cNvSpPr>
            <a:spLocks noGrp="1"/>
          </p:cNvSpPr>
          <p:nvPr>
            <p:ph type="pic" sz="quarter" idx="14"/>
          </p:nvPr>
        </p:nvSpPr>
        <p:spPr>
          <a:xfrm>
            <a:off x="414338" y="481013"/>
            <a:ext cx="11368087" cy="5875337"/>
          </a:xfrm>
          <a:solidFill>
            <a:schemeClr val="bg1">
              <a:lumMod val="95000"/>
            </a:schemeClr>
          </a:solidFill>
        </p:spPr>
        <p:txBody>
          <a:bodyPr/>
          <a:lstStyle/>
          <a:p>
            <a:r>
              <a:rPr lang="en-US" noProof="0"/>
              <a:t>Click icon to add picture</a:t>
            </a:r>
            <a:endParaRPr lang="en-US" noProof="0" dirty="0"/>
          </a:p>
        </p:txBody>
      </p:sp>
      <p:sp>
        <p:nvSpPr>
          <p:cNvPr id="6" name="Title 1">
            <a:extLst>
              <a:ext uri="{FF2B5EF4-FFF2-40B4-BE49-F238E27FC236}">
                <a16:creationId xmlns:a16="http://schemas.microsoft.com/office/drawing/2014/main" id="{042BB51D-E7C1-3746-85E9-889CCB24F741}"/>
              </a:ext>
            </a:extLst>
          </p:cNvPr>
          <p:cNvSpPr>
            <a:spLocks noGrp="1"/>
          </p:cNvSpPr>
          <p:nvPr>
            <p:ph type="ctrTitle" hasCustomPrompt="1"/>
          </p:nvPr>
        </p:nvSpPr>
        <p:spPr>
          <a:xfrm>
            <a:off x="1701383" y="2552298"/>
            <a:ext cx="8789234" cy="1220477"/>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a:solidFill>
                  <a:schemeClr val="bg1"/>
                </a:solidFill>
                <a:latin typeface="+mj-lt"/>
                <a:ea typeface="Meiryo UI" panose="020B0604030504040204" pitchFamily="34" charset="-128"/>
              </a:defRPr>
            </a:lvl1pPr>
          </a:lstStyle>
          <a:p>
            <a:r>
              <a:rPr lang="en-US" noProof="0"/>
              <a:t>Title</a:t>
            </a:r>
          </a:p>
        </p:txBody>
      </p:sp>
      <p:sp>
        <p:nvSpPr>
          <p:cNvPr id="7" name="Subtitle 2">
            <a:extLst>
              <a:ext uri="{FF2B5EF4-FFF2-40B4-BE49-F238E27FC236}">
                <a16:creationId xmlns:a16="http://schemas.microsoft.com/office/drawing/2014/main" id="{7E016467-0564-6D4C-BF17-F4FA3991C1FD}"/>
              </a:ext>
            </a:extLst>
          </p:cNvPr>
          <p:cNvSpPr>
            <a:spLocks noGrp="1"/>
          </p:cNvSpPr>
          <p:nvPr>
            <p:ph type="subTitle" idx="1" hasCustomPrompt="1"/>
          </p:nvPr>
        </p:nvSpPr>
        <p:spPr>
          <a:xfrm>
            <a:off x="1701383" y="3919840"/>
            <a:ext cx="8789234" cy="846381"/>
          </a:xfrm>
        </p:spPr>
        <p:txBody>
          <a:bodyPr anchor="t">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1" i="0">
                <a:solidFill>
                  <a:schemeClr val="bg1"/>
                </a:solidFill>
                <a:latin typeface="+mn-lt"/>
                <a:ea typeface="Meiryo UI"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ja-JP" noProof="0" dirty="0"/>
              <a:t>Subtitle</a:t>
            </a:r>
          </a:p>
        </p:txBody>
      </p:sp>
    </p:spTree>
    <p:extLst>
      <p:ext uri="{BB962C8B-B14F-4D97-AF65-F5344CB8AC3E}">
        <p14:creationId xmlns:p14="http://schemas.microsoft.com/office/powerpoint/2010/main" val="18768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accent6">
            <a:alpha val="30000"/>
          </a:schemeClr>
        </a:solidFill>
        <a:effectLst/>
      </p:bgPr>
    </p:bg>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FADF1099-92E5-4749-8E94-299FD6249EFD}"/>
              </a:ext>
            </a:extLst>
          </p:cNvPr>
          <p:cNvSpPr>
            <a:spLocks/>
          </p:cNvSpPr>
          <p:nvPr userDrawn="1"/>
        </p:nvSpPr>
        <p:spPr bwMode="auto">
          <a:xfrm>
            <a:off x="-1587" y="0"/>
            <a:ext cx="12193587" cy="2840682"/>
          </a:xfrm>
          <a:custGeom>
            <a:avLst/>
            <a:gdLst>
              <a:gd name="T0" fmla="*/ 0 w 3296"/>
              <a:gd name="T1" fmla="*/ 0 h 934"/>
              <a:gd name="T2" fmla="*/ 0 w 3296"/>
              <a:gd name="T3" fmla="*/ 775 h 934"/>
              <a:gd name="T4" fmla="*/ 973 w 3296"/>
              <a:gd name="T5" fmla="*/ 825 h 934"/>
              <a:gd name="T6" fmla="*/ 1957 w 3296"/>
              <a:gd name="T7" fmla="*/ 408 h 934"/>
              <a:gd name="T8" fmla="*/ 3032 w 3296"/>
              <a:gd name="T9" fmla="*/ 426 h 934"/>
              <a:gd name="T10" fmla="*/ 3296 w 3296"/>
              <a:gd name="T11" fmla="*/ 257 h 934"/>
              <a:gd name="T12" fmla="*/ 3296 w 3296"/>
              <a:gd name="T13" fmla="*/ 0 h 934"/>
              <a:gd name="T14" fmla="*/ 0 w 3296"/>
              <a:gd name="T15" fmla="*/ 0 h 9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6" h="934">
                <a:moveTo>
                  <a:pt x="0" y="0"/>
                </a:moveTo>
                <a:cubicBezTo>
                  <a:pt x="0" y="775"/>
                  <a:pt x="0" y="775"/>
                  <a:pt x="0" y="775"/>
                </a:cubicBezTo>
                <a:cubicBezTo>
                  <a:pt x="302" y="913"/>
                  <a:pt x="658" y="934"/>
                  <a:pt x="973" y="825"/>
                </a:cubicBezTo>
                <a:cubicBezTo>
                  <a:pt x="1311" y="708"/>
                  <a:pt x="1602" y="453"/>
                  <a:pt x="1957" y="408"/>
                </a:cubicBezTo>
                <a:cubicBezTo>
                  <a:pt x="2315" y="363"/>
                  <a:pt x="2690" y="541"/>
                  <a:pt x="3032" y="426"/>
                </a:cubicBezTo>
                <a:cubicBezTo>
                  <a:pt x="3132" y="393"/>
                  <a:pt x="3223" y="334"/>
                  <a:pt x="3296" y="257"/>
                </a:cubicBezTo>
                <a:cubicBezTo>
                  <a:pt x="3296" y="0"/>
                  <a:pt x="3296" y="0"/>
                  <a:pt x="3296" y="0"/>
                </a:cubicBezTo>
                <a:lnTo>
                  <a:pt x="0" y="0"/>
                </a:lnTo>
                <a:close/>
              </a:path>
            </a:pathLst>
          </a:custGeom>
          <a:gradFill>
            <a:gsLst>
              <a:gs pos="0">
                <a:schemeClr val="accent1"/>
              </a:gs>
              <a:gs pos="100000">
                <a:schemeClr val="accent5">
                  <a:lumMod val="60000"/>
                  <a:lumOff val="40000"/>
                  <a:alpha val="90000"/>
                </a:schemeClr>
              </a:gs>
            </a:gsLst>
            <a:lin ang="3000000" scaled="0"/>
          </a:gra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5" name="Rectangle 4">
            <a:extLst>
              <a:ext uri="{FF2B5EF4-FFF2-40B4-BE49-F238E27FC236}">
                <a16:creationId xmlns:a16="http://schemas.microsoft.com/office/drawing/2014/main" id="{258940EE-A100-A74F-A549-CAD4DFFD1738}"/>
              </a:ext>
            </a:extLst>
          </p:cNvPr>
          <p:cNvSpPr/>
          <p:nvPr userDrawn="1"/>
        </p:nvSpPr>
        <p:spPr>
          <a:xfrm>
            <a:off x="413825" y="483781"/>
            <a:ext cx="11364350" cy="589043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8200" y="681037"/>
            <a:ext cx="10515600"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endParaRPr lang="en-US" noProof="0" dirty="0"/>
          </a:p>
        </p:txBody>
      </p:sp>
      <p:cxnSp>
        <p:nvCxnSpPr>
          <p:cNvPr id="3" name="Straight Connector 2">
            <a:extLst>
              <a:ext uri="{FF2B5EF4-FFF2-40B4-BE49-F238E27FC236}">
                <a16:creationId xmlns:a16="http://schemas.microsoft.com/office/drawing/2014/main" id="{85852ED6-B7AC-5148-BC43-09B76E856F9F}"/>
              </a:ext>
            </a:extLst>
          </p:cNvPr>
          <p:cNvCxnSpPr/>
          <p:nvPr userDrawn="1"/>
        </p:nvCxnSpPr>
        <p:spPr>
          <a:xfrm>
            <a:off x="838200" y="1264837"/>
            <a:ext cx="10524344"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0776AF7-97C9-4365-B2B5-E20C6BB04B41}"/>
              </a:ext>
            </a:extLst>
          </p:cNvPr>
          <p:cNvSpPr>
            <a:spLocks noGrp="1"/>
          </p:cNvSpPr>
          <p:nvPr>
            <p:ph sz="quarter" idx="10"/>
          </p:nvPr>
        </p:nvSpPr>
        <p:spPr>
          <a:xfrm>
            <a:off x="838200" y="1265238"/>
            <a:ext cx="10524344" cy="4911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148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accent6">
            <a:alpha val="30000"/>
          </a:schemeClr>
        </a:solidFill>
        <a:effectLst/>
      </p:bgPr>
    </p:bg>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FADF1099-92E5-4749-8E94-299FD6249EFD}"/>
              </a:ext>
            </a:extLst>
          </p:cNvPr>
          <p:cNvSpPr>
            <a:spLocks/>
          </p:cNvSpPr>
          <p:nvPr userDrawn="1"/>
        </p:nvSpPr>
        <p:spPr bwMode="auto">
          <a:xfrm>
            <a:off x="-1587" y="0"/>
            <a:ext cx="12193587" cy="2840682"/>
          </a:xfrm>
          <a:custGeom>
            <a:avLst/>
            <a:gdLst>
              <a:gd name="T0" fmla="*/ 0 w 3296"/>
              <a:gd name="T1" fmla="*/ 0 h 934"/>
              <a:gd name="T2" fmla="*/ 0 w 3296"/>
              <a:gd name="T3" fmla="*/ 775 h 934"/>
              <a:gd name="T4" fmla="*/ 973 w 3296"/>
              <a:gd name="T5" fmla="*/ 825 h 934"/>
              <a:gd name="T6" fmla="*/ 1957 w 3296"/>
              <a:gd name="T7" fmla="*/ 408 h 934"/>
              <a:gd name="T8" fmla="*/ 3032 w 3296"/>
              <a:gd name="T9" fmla="*/ 426 h 934"/>
              <a:gd name="T10" fmla="*/ 3296 w 3296"/>
              <a:gd name="T11" fmla="*/ 257 h 934"/>
              <a:gd name="T12" fmla="*/ 3296 w 3296"/>
              <a:gd name="T13" fmla="*/ 0 h 934"/>
              <a:gd name="T14" fmla="*/ 0 w 3296"/>
              <a:gd name="T15" fmla="*/ 0 h 9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6" h="934">
                <a:moveTo>
                  <a:pt x="0" y="0"/>
                </a:moveTo>
                <a:cubicBezTo>
                  <a:pt x="0" y="775"/>
                  <a:pt x="0" y="775"/>
                  <a:pt x="0" y="775"/>
                </a:cubicBezTo>
                <a:cubicBezTo>
                  <a:pt x="302" y="913"/>
                  <a:pt x="658" y="934"/>
                  <a:pt x="973" y="825"/>
                </a:cubicBezTo>
                <a:cubicBezTo>
                  <a:pt x="1311" y="708"/>
                  <a:pt x="1602" y="453"/>
                  <a:pt x="1957" y="408"/>
                </a:cubicBezTo>
                <a:cubicBezTo>
                  <a:pt x="2315" y="363"/>
                  <a:pt x="2690" y="541"/>
                  <a:pt x="3032" y="426"/>
                </a:cubicBezTo>
                <a:cubicBezTo>
                  <a:pt x="3132" y="393"/>
                  <a:pt x="3223" y="334"/>
                  <a:pt x="3296" y="257"/>
                </a:cubicBezTo>
                <a:cubicBezTo>
                  <a:pt x="3296" y="0"/>
                  <a:pt x="3296" y="0"/>
                  <a:pt x="3296" y="0"/>
                </a:cubicBezTo>
                <a:lnTo>
                  <a:pt x="0" y="0"/>
                </a:lnTo>
                <a:close/>
              </a:path>
            </a:pathLst>
          </a:custGeom>
          <a:gradFill>
            <a:gsLst>
              <a:gs pos="0">
                <a:schemeClr val="accent1"/>
              </a:gs>
              <a:gs pos="100000">
                <a:schemeClr val="accent5">
                  <a:lumMod val="60000"/>
                  <a:lumOff val="40000"/>
                  <a:alpha val="90000"/>
                </a:schemeClr>
              </a:gs>
            </a:gsLst>
            <a:lin ang="3000000" scaled="0"/>
          </a:gra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0" name="Rectangle 9">
            <a:extLst>
              <a:ext uri="{FF2B5EF4-FFF2-40B4-BE49-F238E27FC236}">
                <a16:creationId xmlns:a16="http://schemas.microsoft.com/office/drawing/2014/main" id="{33168214-BA64-4247-995E-0238E9E404F7}"/>
              </a:ext>
            </a:extLst>
          </p:cNvPr>
          <p:cNvSpPr/>
          <p:nvPr userDrawn="1"/>
        </p:nvSpPr>
        <p:spPr>
          <a:xfrm>
            <a:off x="413824" y="483781"/>
            <a:ext cx="5682176" cy="589043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Picture Placeholder 14">
            <a:extLst>
              <a:ext uri="{FF2B5EF4-FFF2-40B4-BE49-F238E27FC236}">
                <a16:creationId xmlns:a16="http://schemas.microsoft.com/office/drawing/2014/main" id="{8745AAA3-09E3-4504-B3FD-611C81F41634}"/>
              </a:ext>
            </a:extLst>
          </p:cNvPr>
          <p:cNvSpPr>
            <a:spLocks noGrp="1"/>
          </p:cNvSpPr>
          <p:nvPr>
            <p:ph type="pic" sz="quarter" idx="11"/>
          </p:nvPr>
        </p:nvSpPr>
        <p:spPr>
          <a:xfrm>
            <a:off x="6655634" y="37553"/>
            <a:ext cx="5536366" cy="6820447"/>
          </a:xfrm>
          <a:custGeom>
            <a:avLst/>
            <a:gdLst>
              <a:gd name="connsiteX0" fmla="*/ 4141175 w 5285281"/>
              <a:gd name="connsiteY0" fmla="*/ 950 h 6525434"/>
              <a:gd name="connsiteX1" fmla="*/ 5222879 w 5285281"/>
              <a:gd name="connsiteY1" fmla="*/ 82101 h 6525434"/>
              <a:gd name="connsiteX2" fmla="*/ 5285281 w 5285281"/>
              <a:gd name="connsiteY2" fmla="*/ 86253 h 6525434"/>
              <a:gd name="connsiteX3" fmla="*/ 5285281 w 5285281"/>
              <a:gd name="connsiteY3" fmla="*/ 6525434 h 6525434"/>
              <a:gd name="connsiteX4" fmla="*/ 338864 w 5285281"/>
              <a:gd name="connsiteY4" fmla="*/ 6525434 h 6525434"/>
              <a:gd name="connsiteX5" fmla="*/ 355504 w 5285281"/>
              <a:gd name="connsiteY5" fmla="*/ 6284640 h 6525434"/>
              <a:gd name="connsiteX6" fmla="*/ 122536 w 5285281"/>
              <a:gd name="connsiteY6" fmla="*/ 5603772 h 6525434"/>
              <a:gd name="connsiteX7" fmla="*/ 197419 w 5285281"/>
              <a:gd name="connsiteY7" fmla="*/ 4013697 h 6525434"/>
              <a:gd name="connsiteX8" fmla="*/ 1395542 w 5285281"/>
              <a:gd name="connsiteY8" fmla="*/ 2963334 h 6525434"/>
              <a:gd name="connsiteX9" fmla="*/ 2431419 w 5285281"/>
              <a:gd name="connsiteY9" fmla="*/ 2618748 h 6525434"/>
              <a:gd name="connsiteX10" fmla="*/ 2868234 w 5285281"/>
              <a:gd name="connsiteY10" fmla="*/ 1805029 h 6525434"/>
              <a:gd name="connsiteX11" fmla="*/ 2780871 w 5285281"/>
              <a:gd name="connsiteY11" fmla="*/ 941489 h 6525434"/>
              <a:gd name="connsiteX12" fmla="*/ 3783467 w 5285281"/>
              <a:gd name="connsiteY12" fmla="*/ 36433 h 6525434"/>
              <a:gd name="connsiteX13" fmla="*/ 4141175 w 5285281"/>
              <a:gd name="connsiteY13" fmla="*/ 950 h 652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5281" h="6525434">
                <a:moveTo>
                  <a:pt x="4141175" y="950"/>
                </a:moveTo>
                <a:cubicBezTo>
                  <a:pt x="4500573" y="-8197"/>
                  <a:pt x="4864065" y="50964"/>
                  <a:pt x="5222879" y="82101"/>
                </a:cubicBezTo>
                <a:cubicBezTo>
                  <a:pt x="5243679" y="82101"/>
                  <a:pt x="5264481" y="82101"/>
                  <a:pt x="5285281" y="86253"/>
                </a:cubicBezTo>
                <a:lnTo>
                  <a:pt x="5285281" y="6525434"/>
                </a:lnTo>
                <a:cubicBezTo>
                  <a:pt x="5285281" y="6525434"/>
                  <a:pt x="5285281" y="6525434"/>
                  <a:pt x="338864" y="6525434"/>
                </a:cubicBezTo>
                <a:cubicBezTo>
                  <a:pt x="355504" y="6446553"/>
                  <a:pt x="363825" y="6363521"/>
                  <a:pt x="355504" y="6284640"/>
                </a:cubicBezTo>
                <a:cubicBezTo>
                  <a:pt x="330543" y="6043845"/>
                  <a:pt x="205739" y="5827960"/>
                  <a:pt x="122536" y="5603772"/>
                </a:cubicBezTo>
                <a:cubicBezTo>
                  <a:pt x="-64671" y="5093121"/>
                  <a:pt x="-35550" y="4503589"/>
                  <a:pt x="197419" y="4013697"/>
                </a:cubicBezTo>
                <a:cubicBezTo>
                  <a:pt x="434547" y="3523804"/>
                  <a:pt x="875523" y="3137703"/>
                  <a:pt x="1395542" y="2963334"/>
                </a:cubicBezTo>
                <a:cubicBezTo>
                  <a:pt x="1740834" y="2851240"/>
                  <a:pt x="2127728" y="2822178"/>
                  <a:pt x="2431419" y="2618748"/>
                </a:cubicBezTo>
                <a:cubicBezTo>
                  <a:pt x="2693508" y="2436077"/>
                  <a:pt x="2864074" y="2124704"/>
                  <a:pt x="2868234" y="1805029"/>
                </a:cubicBezTo>
                <a:cubicBezTo>
                  <a:pt x="2872395" y="1514414"/>
                  <a:pt x="2747590" y="1232103"/>
                  <a:pt x="2780871" y="941489"/>
                </a:cubicBezTo>
                <a:cubicBezTo>
                  <a:pt x="2834953" y="464051"/>
                  <a:pt x="3309210" y="127769"/>
                  <a:pt x="3783467" y="36433"/>
                </a:cubicBezTo>
                <a:cubicBezTo>
                  <a:pt x="3902031" y="14637"/>
                  <a:pt x="4021376" y="3999"/>
                  <a:pt x="4141175" y="950"/>
                </a:cubicBezTo>
                <a:close/>
              </a:path>
            </a:pathLst>
          </a:custGeom>
          <a:solidFill>
            <a:schemeClr val="bg2">
              <a:lumMod val="95000"/>
            </a:schemeClr>
          </a:solidFill>
        </p:spPr>
        <p:txBody>
          <a:bodyPr wrap="square" anchor="ctr">
            <a:noAutofit/>
          </a:bodyPr>
          <a:lstStyle>
            <a:lvl1pPr marL="0" indent="0" algn="ctr">
              <a:buNone/>
              <a:defRPr sz="800"/>
            </a:lvl1pPr>
          </a:lstStyle>
          <a:p>
            <a:r>
              <a:rPr lang="en-US" noProof="0"/>
              <a:t>Click icon to add picture</a:t>
            </a:r>
            <a:endParaRPr lang="en-US" noProof="0" dirty="0"/>
          </a:p>
        </p:txBody>
      </p:sp>
      <p:sp>
        <p:nvSpPr>
          <p:cNvPr id="7" name="Title 1">
            <a:extLst>
              <a:ext uri="{FF2B5EF4-FFF2-40B4-BE49-F238E27FC236}">
                <a16:creationId xmlns:a16="http://schemas.microsoft.com/office/drawing/2014/main" id="{53703B7C-2DC4-C14C-A9CA-F1D21E7FC6AF}"/>
              </a:ext>
            </a:extLst>
          </p:cNvPr>
          <p:cNvSpPr>
            <a:spLocks noGrp="1"/>
          </p:cNvSpPr>
          <p:nvPr>
            <p:ph type="title"/>
          </p:nvPr>
        </p:nvSpPr>
        <p:spPr>
          <a:xfrm>
            <a:off x="838200" y="681037"/>
            <a:ext cx="4791637"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p>
        </p:txBody>
      </p:sp>
      <p:cxnSp>
        <p:nvCxnSpPr>
          <p:cNvPr id="8" name="Straight Connector 7">
            <a:extLst>
              <a:ext uri="{FF2B5EF4-FFF2-40B4-BE49-F238E27FC236}">
                <a16:creationId xmlns:a16="http://schemas.microsoft.com/office/drawing/2014/main" id="{AD28B953-BDF8-6C47-ADCD-D3EAF78963C3}"/>
              </a:ext>
            </a:extLst>
          </p:cNvPr>
          <p:cNvCxnSpPr>
            <a:cxnSpLocks/>
          </p:cNvCxnSpPr>
          <p:nvPr userDrawn="1"/>
        </p:nvCxnSpPr>
        <p:spPr>
          <a:xfrm>
            <a:off x="838200" y="1264837"/>
            <a:ext cx="4791636"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4B0C521-A2C1-48E6-B26C-DFF1B4FD4227}"/>
              </a:ext>
            </a:extLst>
          </p:cNvPr>
          <p:cNvSpPr>
            <a:spLocks noGrp="1"/>
          </p:cNvSpPr>
          <p:nvPr>
            <p:ph sz="quarter" idx="12"/>
          </p:nvPr>
        </p:nvSpPr>
        <p:spPr>
          <a:xfrm>
            <a:off x="838200" y="1265238"/>
            <a:ext cx="4791637" cy="4911725"/>
          </a:xfrm>
        </p:spPr>
        <p:txBody>
          <a:bodyPr/>
          <a:lstStyle/>
          <a:p>
            <a:pPr lvl="0"/>
            <a:r>
              <a:rPr lang="en-US"/>
              <a:t>Click to edit Master text styles</a:t>
            </a:r>
          </a:p>
        </p:txBody>
      </p:sp>
    </p:spTree>
    <p:extLst>
      <p:ext uri="{BB962C8B-B14F-4D97-AF65-F5344CB8AC3E}">
        <p14:creationId xmlns:p14="http://schemas.microsoft.com/office/powerpoint/2010/main" val="35485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alpha val="30000"/>
          </a:schemeClr>
        </a:solidFill>
        <a:effectLst/>
      </p:bgPr>
    </p:bg>
    <p:spTree>
      <p:nvGrpSpPr>
        <p:cNvPr id="1" name=""/>
        <p:cNvGrpSpPr/>
        <p:nvPr/>
      </p:nvGrpSpPr>
      <p:grpSpPr>
        <a:xfrm>
          <a:off x="0" y="0"/>
          <a:ext cx="0" cy="0"/>
          <a:chOff x="0" y="0"/>
          <a:chExt cx="0" cy="0"/>
        </a:xfrm>
      </p:grpSpPr>
      <p:sp>
        <p:nvSpPr>
          <p:cNvPr id="26" name="Freeform: Shape 8">
            <a:extLst>
              <a:ext uri="{FF2B5EF4-FFF2-40B4-BE49-F238E27FC236}">
                <a16:creationId xmlns:a16="http://schemas.microsoft.com/office/drawing/2014/main" id="{94B2908E-04B3-4B40-8DDD-1667E3F93DAE}"/>
              </a:ext>
            </a:extLst>
          </p:cNvPr>
          <p:cNvSpPr/>
          <p:nvPr userDrawn="1"/>
        </p:nvSpPr>
        <p:spPr>
          <a:xfrm rot="10800000">
            <a:off x="0" y="4362449"/>
            <a:ext cx="12192000" cy="2495550"/>
          </a:xfrm>
          <a:custGeom>
            <a:avLst/>
            <a:gdLst>
              <a:gd name="connsiteX0" fmla="*/ 0 w 12192000"/>
              <a:gd name="connsiteY0" fmla="*/ 0 h 2539624"/>
              <a:gd name="connsiteX1" fmla="*/ 12192000 w 12192000"/>
              <a:gd name="connsiteY1" fmla="*/ 0 h 2539624"/>
              <a:gd name="connsiteX2" fmla="*/ 12192000 w 12192000"/>
              <a:gd name="connsiteY2" fmla="*/ 1784674 h 2539624"/>
              <a:gd name="connsiteX3" fmla="*/ 12052232 w 12192000"/>
              <a:gd name="connsiteY3" fmla="*/ 1825247 h 2539624"/>
              <a:gd name="connsiteX4" fmla="*/ 10344150 w 12192000"/>
              <a:gd name="connsiteY4" fmla="*/ 2133600 h 2539624"/>
              <a:gd name="connsiteX5" fmla="*/ 7181850 w 12192000"/>
              <a:gd name="connsiteY5" fmla="*/ 1809750 h 2539624"/>
              <a:gd name="connsiteX6" fmla="*/ 2724150 w 12192000"/>
              <a:gd name="connsiteY6" fmla="*/ 2533650 h 2539624"/>
              <a:gd name="connsiteX7" fmla="*/ 64443 w 12192000"/>
              <a:gd name="connsiteY7" fmla="*/ 1610320 h 2539624"/>
              <a:gd name="connsiteX8" fmla="*/ 0 w 12192000"/>
              <a:gd name="connsiteY8" fmla="*/ 1575868 h 25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539624">
                <a:moveTo>
                  <a:pt x="0" y="0"/>
                </a:moveTo>
                <a:lnTo>
                  <a:pt x="12192000" y="0"/>
                </a:lnTo>
                <a:lnTo>
                  <a:pt x="12192000" y="1784674"/>
                </a:lnTo>
                <a:lnTo>
                  <a:pt x="12052232" y="1825247"/>
                </a:lnTo>
                <a:cubicBezTo>
                  <a:pt x="11558836" y="1963688"/>
                  <a:pt x="10923588" y="2113756"/>
                  <a:pt x="10344150" y="2133600"/>
                </a:cubicBezTo>
                <a:cubicBezTo>
                  <a:pt x="9417050" y="2165350"/>
                  <a:pt x="8451850" y="1743075"/>
                  <a:pt x="7181850" y="1809750"/>
                </a:cubicBezTo>
                <a:cubicBezTo>
                  <a:pt x="5911850" y="1876425"/>
                  <a:pt x="3997325" y="2613025"/>
                  <a:pt x="2724150" y="2533650"/>
                </a:cubicBezTo>
                <a:cubicBezTo>
                  <a:pt x="1769269" y="2474119"/>
                  <a:pt x="728663" y="1962746"/>
                  <a:pt x="64443" y="1610320"/>
                </a:cubicBezTo>
                <a:lnTo>
                  <a:pt x="0" y="1575868"/>
                </a:lnTo>
                <a:close/>
              </a:path>
            </a:pathLst>
          </a:custGeom>
          <a:gradFill>
            <a:gsLst>
              <a:gs pos="0">
                <a:schemeClr val="accent1"/>
              </a:gs>
              <a:gs pos="100000">
                <a:schemeClr val="accent5">
                  <a:lumMod val="60000"/>
                  <a:lumOff val="40000"/>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258940EE-A100-A74F-A549-CAD4DFFD1738}"/>
              </a:ext>
            </a:extLst>
          </p:cNvPr>
          <p:cNvSpPr/>
          <p:nvPr userDrawn="1"/>
        </p:nvSpPr>
        <p:spPr>
          <a:xfrm>
            <a:off x="838822" y="1721223"/>
            <a:ext cx="4857421" cy="465299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ext Placeholder 2">
            <a:extLst>
              <a:ext uri="{FF2B5EF4-FFF2-40B4-BE49-F238E27FC236}">
                <a16:creationId xmlns:a16="http://schemas.microsoft.com/office/drawing/2014/main" id="{525A7DB0-14F0-B341-AEBA-0DC92D001E33}"/>
              </a:ext>
            </a:extLst>
          </p:cNvPr>
          <p:cNvSpPr>
            <a:spLocks noGrp="1"/>
          </p:cNvSpPr>
          <p:nvPr>
            <p:ph type="body" idx="1"/>
          </p:nvPr>
        </p:nvSpPr>
        <p:spPr>
          <a:xfrm>
            <a:off x="1263197" y="2038570"/>
            <a:ext cx="4086146" cy="703135"/>
          </a:xfrm>
        </p:spPr>
        <p:txBody>
          <a:bodyPr lIns="91440" rIns="91440" anchor="ctr">
            <a:normAutofit/>
          </a:bodyPr>
          <a:lstStyle>
            <a:lvl1pPr marL="0" indent="0" algn="l">
              <a:lnSpc>
                <a:spcPct val="150000"/>
              </a:lnSpc>
              <a:buNone/>
              <a:defRPr sz="1800" b="1" i="0" cap="all" spc="150" baseline="0">
                <a:solidFill>
                  <a:schemeClr val="tx1"/>
                </a:solidFill>
                <a:latin typeface="Meiryo UI" panose="020B0604030504040204" pitchFamily="34" charset="-128"/>
                <a:ea typeface="Meiryo UI"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a16="http://schemas.microsoft.com/office/drawing/2014/main" id="{79D42B85-1179-7D46-AE33-2B64EEFC44B2}"/>
              </a:ext>
            </a:extLst>
          </p:cNvPr>
          <p:cNvSpPr/>
          <p:nvPr userDrawn="1"/>
        </p:nvSpPr>
        <p:spPr>
          <a:xfrm>
            <a:off x="6495759" y="1721223"/>
            <a:ext cx="4858040" cy="465299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Text Placeholder 2">
            <a:extLst>
              <a:ext uri="{FF2B5EF4-FFF2-40B4-BE49-F238E27FC236}">
                <a16:creationId xmlns:a16="http://schemas.microsoft.com/office/drawing/2014/main" id="{2197AEE6-BBEC-494F-985F-3855AE4B14B5}"/>
              </a:ext>
            </a:extLst>
          </p:cNvPr>
          <p:cNvSpPr>
            <a:spLocks noGrp="1"/>
          </p:cNvSpPr>
          <p:nvPr>
            <p:ph type="body" idx="11"/>
          </p:nvPr>
        </p:nvSpPr>
        <p:spPr>
          <a:xfrm>
            <a:off x="6854754" y="2038570"/>
            <a:ext cx="4086666" cy="703135"/>
          </a:xfrm>
        </p:spPr>
        <p:txBody>
          <a:bodyPr lIns="91440" rIns="91440" anchor="ctr">
            <a:normAutofit/>
          </a:bodyPr>
          <a:lstStyle>
            <a:lvl1pPr marL="0" indent="0" algn="l">
              <a:lnSpc>
                <a:spcPct val="150000"/>
              </a:lnSpc>
              <a:buNone/>
              <a:defRPr sz="1800" b="1" i="0" cap="all" spc="150" baseline="0">
                <a:solidFill>
                  <a:schemeClr val="tx1"/>
                </a:solidFill>
                <a:latin typeface="Meiryo UI" panose="020B0604030504040204" pitchFamily="34" charset="-128"/>
                <a:ea typeface="Meiryo UI"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itle 1">
            <a:extLst>
              <a:ext uri="{FF2B5EF4-FFF2-40B4-BE49-F238E27FC236}">
                <a16:creationId xmlns:a16="http://schemas.microsoft.com/office/drawing/2014/main" id="{C2E270DF-A15A-D547-8882-6E5797B22CEA}"/>
              </a:ext>
            </a:extLst>
          </p:cNvPr>
          <p:cNvSpPr>
            <a:spLocks noGrp="1"/>
          </p:cNvSpPr>
          <p:nvPr>
            <p:ph type="title"/>
          </p:nvPr>
        </p:nvSpPr>
        <p:spPr>
          <a:xfrm>
            <a:off x="838200" y="681037"/>
            <a:ext cx="10515600"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p>
        </p:txBody>
      </p:sp>
      <p:cxnSp>
        <p:nvCxnSpPr>
          <p:cNvPr id="28" name="Straight Connector 27">
            <a:extLst>
              <a:ext uri="{FF2B5EF4-FFF2-40B4-BE49-F238E27FC236}">
                <a16:creationId xmlns:a16="http://schemas.microsoft.com/office/drawing/2014/main" id="{79B3613A-9294-EA43-9505-F156E86E6E10}"/>
              </a:ext>
            </a:extLst>
          </p:cNvPr>
          <p:cNvCxnSpPr/>
          <p:nvPr userDrawn="1"/>
        </p:nvCxnSpPr>
        <p:spPr>
          <a:xfrm>
            <a:off x="838200" y="1264837"/>
            <a:ext cx="10524344"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42E4B45-6E8A-44C6-9117-DF2BA9812882}"/>
              </a:ext>
            </a:extLst>
          </p:cNvPr>
          <p:cNvSpPr>
            <a:spLocks noGrp="1"/>
          </p:cNvSpPr>
          <p:nvPr>
            <p:ph sz="quarter" idx="12"/>
          </p:nvPr>
        </p:nvSpPr>
        <p:spPr>
          <a:xfrm>
            <a:off x="1263195" y="2885581"/>
            <a:ext cx="4086147" cy="3102469"/>
          </a:xfrm>
        </p:spPr>
        <p:txBody>
          <a:bodyPr/>
          <a:lstStyle/>
          <a:p>
            <a:pPr lvl="0"/>
            <a:r>
              <a:rPr lang="en-US"/>
              <a:t>Click to edit Master text styles</a:t>
            </a:r>
          </a:p>
        </p:txBody>
      </p:sp>
      <p:sp>
        <p:nvSpPr>
          <p:cNvPr id="13" name="Content Placeholder 2">
            <a:extLst>
              <a:ext uri="{FF2B5EF4-FFF2-40B4-BE49-F238E27FC236}">
                <a16:creationId xmlns:a16="http://schemas.microsoft.com/office/drawing/2014/main" id="{2B29B9FA-7273-4615-BD56-12D6427D024B}"/>
              </a:ext>
            </a:extLst>
          </p:cNvPr>
          <p:cNvSpPr>
            <a:spLocks noGrp="1"/>
          </p:cNvSpPr>
          <p:nvPr>
            <p:ph sz="quarter" idx="13"/>
          </p:nvPr>
        </p:nvSpPr>
        <p:spPr>
          <a:xfrm>
            <a:off x="6861067" y="2885581"/>
            <a:ext cx="4086667" cy="3102469"/>
          </a:xfrm>
        </p:spPr>
        <p:txBody>
          <a:bodyPr/>
          <a:lstStyle/>
          <a:p>
            <a:pPr lvl="0"/>
            <a:r>
              <a:rPr lang="en-US"/>
              <a:t>Click to edit Master text styles</a:t>
            </a:r>
          </a:p>
        </p:txBody>
      </p:sp>
      <p:sp>
        <p:nvSpPr>
          <p:cNvPr id="4" name="Date Placeholder 3">
            <a:extLst>
              <a:ext uri="{FF2B5EF4-FFF2-40B4-BE49-F238E27FC236}">
                <a16:creationId xmlns:a16="http://schemas.microsoft.com/office/drawing/2014/main" id="{1A093508-506F-4731-B6DA-F6E8F8B09553}"/>
              </a:ext>
            </a:extLst>
          </p:cNvPr>
          <p:cNvSpPr>
            <a:spLocks noGrp="1"/>
          </p:cNvSpPr>
          <p:nvPr>
            <p:ph type="dt" sz="half" idx="14"/>
          </p:nvPr>
        </p:nvSpPr>
        <p:spPr/>
        <p:txBody>
          <a:bodyPr/>
          <a:lstStyle>
            <a:lvl1pPr>
              <a:defRPr>
                <a:solidFill>
                  <a:schemeClr val="bg1"/>
                </a:solidFill>
              </a:defRPr>
            </a:lvl1pPr>
          </a:lstStyle>
          <a:p>
            <a:fld id="{906A8E3A-8DBF-0542-BC99-444DCA0CC2C2}" type="datetimeFigureOut">
              <a:rPr lang="en-US" smtClean="0"/>
              <a:pPr/>
              <a:t>2/8/2023</a:t>
            </a:fld>
            <a:endParaRPr lang="en-US" dirty="0"/>
          </a:p>
        </p:txBody>
      </p:sp>
      <p:sp>
        <p:nvSpPr>
          <p:cNvPr id="6" name="Footer Placeholder 5">
            <a:extLst>
              <a:ext uri="{FF2B5EF4-FFF2-40B4-BE49-F238E27FC236}">
                <a16:creationId xmlns:a16="http://schemas.microsoft.com/office/drawing/2014/main" id="{600CFF9F-3D1C-430B-BECE-49D87C7AE905}"/>
              </a:ext>
            </a:extLst>
          </p:cNvPr>
          <p:cNvSpPr>
            <a:spLocks noGrp="1"/>
          </p:cNvSpPr>
          <p:nvPr>
            <p:ph type="ftr" sz="quarter" idx="15"/>
          </p:nvPr>
        </p:nvSpPr>
        <p:spPr/>
        <p:txBody>
          <a:bodyPr/>
          <a:lstStyle>
            <a:lvl1pPr>
              <a:defRPr>
                <a:solidFill>
                  <a:schemeClr val="bg1"/>
                </a:solidFill>
              </a:defRPr>
            </a:lvl1pPr>
          </a:lstStyle>
          <a:p>
            <a:endParaRPr lang="en-US" dirty="0"/>
          </a:p>
        </p:txBody>
      </p:sp>
      <p:sp>
        <p:nvSpPr>
          <p:cNvPr id="7" name="Slide Number Placeholder 6">
            <a:extLst>
              <a:ext uri="{FF2B5EF4-FFF2-40B4-BE49-F238E27FC236}">
                <a16:creationId xmlns:a16="http://schemas.microsoft.com/office/drawing/2014/main" id="{3CD95F5F-990E-4917-82C6-FBFD4547AFB7}"/>
              </a:ext>
            </a:extLst>
          </p:cNvPr>
          <p:cNvSpPr>
            <a:spLocks noGrp="1"/>
          </p:cNvSpPr>
          <p:nvPr>
            <p:ph type="sldNum" sz="quarter" idx="16"/>
          </p:nvPr>
        </p:nvSpPr>
        <p:spPr/>
        <p:txBody>
          <a:bodyPr/>
          <a:lstStyle>
            <a:lvl1pPr>
              <a:defRPr>
                <a:solidFill>
                  <a:schemeClr val="bg1"/>
                </a:solidFill>
              </a:defRPr>
            </a:lvl1p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2154033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accent6">
            <a:alpha val="30000"/>
          </a:schemeClr>
        </a:solidFill>
        <a:effectLst/>
      </p:bgPr>
    </p:bg>
    <p:spTree>
      <p:nvGrpSpPr>
        <p:cNvPr id="1" name=""/>
        <p:cNvGrpSpPr/>
        <p:nvPr/>
      </p:nvGrpSpPr>
      <p:grpSpPr>
        <a:xfrm>
          <a:off x="0" y="0"/>
          <a:ext cx="0" cy="0"/>
          <a:chOff x="0" y="0"/>
          <a:chExt cx="0" cy="0"/>
        </a:xfrm>
      </p:grpSpPr>
      <p:sp>
        <p:nvSpPr>
          <p:cNvPr id="8" name="Freeform: Shape 6">
            <a:extLst>
              <a:ext uri="{FF2B5EF4-FFF2-40B4-BE49-F238E27FC236}">
                <a16:creationId xmlns:a16="http://schemas.microsoft.com/office/drawing/2014/main" id="{E0728D6F-9DC1-CD49-A2D6-834724E8AF3F}"/>
              </a:ext>
            </a:extLst>
          </p:cNvPr>
          <p:cNvSpPr/>
          <p:nvPr userDrawn="1"/>
        </p:nvSpPr>
        <p:spPr>
          <a:xfrm>
            <a:off x="0" y="0"/>
            <a:ext cx="12181097" cy="4981942"/>
          </a:xfrm>
          <a:custGeom>
            <a:avLst/>
            <a:gdLst>
              <a:gd name="connsiteX0" fmla="*/ 0 w 2412595"/>
              <a:gd name="connsiteY0" fmla="*/ 0 h 1044036"/>
              <a:gd name="connsiteX1" fmla="*/ 2412595 w 2412595"/>
              <a:gd name="connsiteY1" fmla="*/ 0 h 1044036"/>
              <a:gd name="connsiteX2" fmla="*/ 2328863 w 2412595"/>
              <a:gd name="connsiteY2" fmla="*/ 69540 h 1044036"/>
              <a:gd name="connsiteX3" fmla="*/ 2000250 w 2412595"/>
              <a:gd name="connsiteY3" fmla="*/ 285750 h 1044036"/>
              <a:gd name="connsiteX4" fmla="*/ 1162050 w 2412595"/>
              <a:gd name="connsiteY4" fmla="*/ 400050 h 1044036"/>
              <a:gd name="connsiteX5" fmla="*/ 552450 w 2412595"/>
              <a:gd name="connsiteY5" fmla="*/ 952500 h 1044036"/>
              <a:gd name="connsiteX6" fmla="*/ 107640 w 2412595"/>
              <a:gd name="connsiteY6" fmla="*/ 1035825 h 1044036"/>
              <a:gd name="connsiteX7" fmla="*/ 0 w 2412595"/>
              <a:gd name="connsiteY7" fmla="*/ 1044036 h 104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595" h="1044036">
                <a:moveTo>
                  <a:pt x="0" y="0"/>
                </a:moveTo>
                <a:lnTo>
                  <a:pt x="2412595" y="0"/>
                </a:lnTo>
                <a:lnTo>
                  <a:pt x="2328863" y="69540"/>
                </a:lnTo>
                <a:cubicBezTo>
                  <a:pt x="2215753" y="160139"/>
                  <a:pt x="2095500" y="245269"/>
                  <a:pt x="2000250" y="285750"/>
                </a:cubicBezTo>
                <a:cubicBezTo>
                  <a:pt x="1746250" y="393700"/>
                  <a:pt x="1403350" y="288925"/>
                  <a:pt x="1162050" y="400050"/>
                </a:cubicBezTo>
                <a:cubicBezTo>
                  <a:pt x="920750" y="511175"/>
                  <a:pt x="844550" y="841375"/>
                  <a:pt x="552450" y="952500"/>
                </a:cubicBezTo>
                <a:cubicBezTo>
                  <a:pt x="442913" y="994172"/>
                  <a:pt x="278904" y="1019770"/>
                  <a:pt x="107640" y="1035825"/>
                </a:cubicBezTo>
                <a:lnTo>
                  <a:pt x="0" y="1044036"/>
                </a:ln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30">
            <a:extLst>
              <a:ext uri="{FF2B5EF4-FFF2-40B4-BE49-F238E27FC236}">
                <a16:creationId xmlns:a16="http://schemas.microsoft.com/office/drawing/2014/main" id="{2120EC90-BDC2-0E4B-9A3F-97CA90AA39F1}"/>
              </a:ext>
            </a:extLst>
          </p:cNvPr>
          <p:cNvSpPr>
            <a:spLocks noGrp="1"/>
          </p:cNvSpPr>
          <p:nvPr>
            <p:ph type="pic" sz="quarter" idx="14"/>
          </p:nvPr>
        </p:nvSpPr>
        <p:spPr>
          <a:xfrm>
            <a:off x="0" y="0"/>
            <a:ext cx="9298096" cy="6858000"/>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txBody>
          <a:bodyPr wrap="square" anchor="ctr">
            <a:noAutofit/>
          </a:bodyPr>
          <a:lstStyle>
            <a:lvl1pPr marL="0" indent="0" algn="ctr">
              <a:buNone/>
              <a:defRPr sz="1800">
                <a:solidFill>
                  <a:schemeClr val="tx2"/>
                </a:solidFill>
              </a:defRPr>
            </a:lvl1pPr>
          </a:lstStyle>
          <a:p>
            <a:r>
              <a:rPr lang="en-US" noProof="0"/>
              <a:t>Click icon to add picture</a:t>
            </a:r>
            <a:endParaRPr lang="en-US" noProof="0" dirty="0"/>
          </a:p>
        </p:txBody>
      </p:sp>
      <p:sp>
        <p:nvSpPr>
          <p:cNvPr id="21" name="Rectangle 20">
            <a:extLst>
              <a:ext uri="{FF2B5EF4-FFF2-40B4-BE49-F238E27FC236}">
                <a16:creationId xmlns:a16="http://schemas.microsoft.com/office/drawing/2014/main" id="{F8985295-F0BC-9B4D-981C-D474C9EDECD0}"/>
              </a:ext>
            </a:extLst>
          </p:cNvPr>
          <p:cNvSpPr/>
          <p:nvPr userDrawn="1"/>
        </p:nvSpPr>
        <p:spPr>
          <a:xfrm>
            <a:off x="6405102" y="2512661"/>
            <a:ext cx="5284607" cy="434533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Title 1">
            <a:extLst>
              <a:ext uri="{FF2B5EF4-FFF2-40B4-BE49-F238E27FC236}">
                <a16:creationId xmlns:a16="http://schemas.microsoft.com/office/drawing/2014/main" id="{5CB02C94-6046-2E46-BE22-98A994B16607}"/>
              </a:ext>
            </a:extLst>
          </p:cNvPr>
          <p:cNvSpPr>
            <a:spLocks noGrp="1"/>
          </p:cNvSpPr>
          <p:nvPr>
            <p:ph type="title"/>
          </p:nvPr>
        </p:nvSpPr>
        <p:spPr>
          <a:xfrm>
            <a:off x="6767867" y="2763704"/>
            <a:ext cx="4559075"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endParaRPr lang="en-US" noProof="0" dirty="0"/>
          </a:p>
        </p:txBody>
      </p:sp>
      <p:cxnSp>
        <p:nvCxnSpPr>
          <p:cNvPr id="24" name="Straight Connector 23">
            <a:extLst>
              <a:ext uri="{FF2B5EF4-FFF2-40B4-BE49-F238E27FC236}">
                <a16:creationId xmlns:a16="http://schemas.microsoft.com/office/drawing/2014/main" id="{E80620B5-CD54-A44A-A690-BB5E58FBDA77}"/>
              </a:ext>
            </a:extLst>
          </p:cNvPr>
          <p:cNvCxnSpPr>
            <a:cxnSpLocks/>
          </p:cNvCxnSpPr>
          <p:nvPr userDrawn="1"/>
        </p:nvCxnSpPr>
        <p:spPr>
          <a:xfrm>
            <a:off x="6767867" y="3347504"/>
            <a:ext cx="4443697"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933D35FF-5668-47B8-A93C-30923509CC04}"/>
              </a:ext>
            </a:extLst>
          </p:cNvPr>
          <p:cNvSpPr>
            <a:spLocks noGrp="1"/>
          </p:cNvSpPr>
          <p:nvPr>
            <p:ph sz="quarter" idx="15"/>
          </p:nvPr>
        </p:nvSpPr>
        <p:spPr>
          <a:xfrm>
            <a:off x="6767513" y="3348038"/>
            <a:ext cx="4559074" cy="3008312"/>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117143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2/8/2023</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spTree>
    <p:extLst>
      <p:ext uri="{BB962C8B-B14F-4D97-AF65-F5344CB8AC3E}">
        <p14:creationId xmlns:p14="http://schemas.microsoft.com/office/powerpoint/2010/main" val="4112999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alpha val="3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9B7248-6025-0744-9C6E-BC6F9FDBD5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84367D3-6495-C045-872D-F4C6CB656C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5CC2195-E771-AB42-B5A7-7832D8F418C4}"/>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tx1">
                    <a:tint val="75000"/>
                  </a:schemeClr>
                </a:solidFill>
              </a:defRPr>
            </a:lvl1pPr>
          </a:lstStyle>
          <a:p>
            <a:fld id="{906A8E3A-8DBF-0542-BC99-444DCA0CC2C2}" type="datetimeFigureOut">
              <a:rPr lang="en-US" smtClean="0"/>
              <a:pPr/>
              <a:t>2/8/2023</a:t>
            </a:fld>
            <a:endParaRPr lang="en-US" dirty="0"/>
          </a:p>
        </p:txBody>
      </p:sp>
      <p:sp>
        <p:nvSpPr>
          <p:cNvPr id="5" name="Footer Placeholder 4">
            <a:extLst>
              <a:ext uri="{FF2B5EF4-FFF2-40B4-BE49-F238E27FC236}">
                <a16:creationId xmlns:a16="http://schemas.microsoft.com/office/drawing/2014/main" id="{737F28BA-DFC0-3946-9FE9-DE388CB020C0}"/>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DDF77CB-EF35-DF4C-95FE-31419B6CA9E6}"/>
              </a:ext>
            </a:extLst>
          </p:cNvPr>
          <p:cNvSpPr>
            <a:spLocks noGrp="1"/>
          </p:cNvSpPr>
          <p:nvPr>
            <p:ph type="sldNum" sz="quarter" idx="4"/>
          </p:nvPr>
        </p:nvSpPr>
        <p:spPr>
          <a:xfrm>
            <a:off x="10936940" y="6492875"/>
            <a:ext cx="416859" cy="228600"/>
          </a:xfrm>
          <a:prstGeom prst="rect">
            <a:avLst/>
          </a:prstGeom>
        </p:spPr>
        <p:txBody>
          <a:bodyPr vert="horz" lIns="91440" tIns="45720" rIns="91440" bIns="45720" rtlCol="0" anchor="ctr"/>
          <a:lstStyle>
            <a:lvl1pPr algn="r">
              <a:defRPr sz="800">
                <a:solidFill>
                  <a:schemeClr val="tx1">
                    <a:tint val="75000"/>
                  </a:schemeClr>
                </a:solidFill>
              </a:defRPr>
            </a:lvl1p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206674529"/>
      </p:ext>
    </p:extLst>
  </p:cSld>
  <p:clrMap bg1="lt1" tx1="dk1" bg2="lt2" tx2="dk2" accent1="accent1" accent2="accent2" accent3="accent3" accent4="accent4" accent5="accent5" accent6="accent6" hlink="hlink" folHlink="folHlink"/>
  <p:sldLayoutIdLst>
    <p:sldLayoutId id="2147483681" r:id="rId1"/>
    <p:sldLayoutId id="2147483683" r:id="rId2"/>
    <p:sldLayoutId id="2147483682" r:id="rId3"/>
    <p:sldLayoutId id="2147483687" r:id="rId4"/>
    <p:sldLayoutId id="2147483693" r:id="rId5"/>
    <p:sldLayoutId id="2147483676" r:id="rId6"/>
  </p:sldLayoutIdLst>
  <p:txStyles>
    <p:titleStyle>
      <a:lvl1pPr algn="l" defTabSz="914400" rtl="0" eaLnBrk="1" latinLnBrk="0" hangingPunct="1">
        <a:lnSpc>
          <a:spcPct val="90000"/>
        </a:lnSpc>
        <a:spcBef>
          <a:spcPct val="0"/>
        </a:spcBef>
        <a:buNone/>
        <a:defRPr sz="2400" b="1" kern="1200" spc="150" baseline="0">
          <a:solidFill>
            <a:schemeClr val="accent1"/>
          </a:solidFill>
          <a:latin typeface="+mj-lt"/>
          <a:ea typeface="Meiryo UI" panose="020B0604030504040204" pitchFamily="34" charset="-128"/>
          <a:cs typeface="+mj-cs"/>
        </a:defRPr>
      </a:lvl1pPr>
    </p:titleStyle>
    <p:body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588D9E-0E14-1A65-F029-8378E8CFC002}"/>
              </a:ext>
            </a:extLst>
          </p:cNvPr>
          <p:cNvSpPr>
            <a:spLocks noGrp="1"/>
          </p:cNvSpPr>
          <p:nvPr>
            <p:ph type="ctrTitle"/>
          </p:nvPr>
        </p:nvSpPr>
        <p:spPr>
          <a:xfrm>
            <a:off x="40105" y="2933789"/>
            <a:ext cx="12111789" cy="1220477"/>
          </a:xfrm>
        </p:spPr>
        <p:txBody>
          <a:bodyPr>
            <a:noAutofit/>
          </a:bodyPr>
          <a:lstStyle/>
          <a:p>
            <a:r>
              <a:rPr lang="en-IN" sz="5400" dirty="0">
                <a:solidFill>
                  <a:srgbClr val="60AEE2"/>
                </a:solidFill>
                <a:latin typeface="Broadway" panose="04040905080B02020502" pitchFamily="82" charset="0"/>
              </a:rPr>
              <a:t>DIGITAL IMAGE </a:t>
            </a:r>
            <a:br>
              <a:rPr lang="en-IN" sz="5400" dirty="0">
                <a:solidFill>
                  <a:srgbClr val="60AEE2"/>
                </a:solidFill>
                <a:latin typeface="Broadway" panose="04040905080B02020502" pitchFamily="82" charset="0"/>
              </a:rPr>
            </a:br>
            <a:r>
              <a:rPr lang="en-IN" sz="5400" dirty="0">
                <a:solidFill>
                  <a:srgbClr val="60AEE2"/>
                </a:solidFill>
                <a:latin typeface="Broadway" panose="04040905080B02020502" pitchFamily="82" charset="0"/>
              </a:rPr>
              <a:t>PROCESSING</a:t>
            </a:r>
          </a:p>
        </p:txBody>
      </p:sp>
      <p:sp>
        <p:nvSpPr>
          <p:cNvPr id="4" name="Subtitle 3">
            <a:extLst>
              <a:ext uri="{FF2B5EF4-FFF2-40B4-BE49-F238E27FC236}">
                <a16:creationId xmlns:a16="http://schemas.microsoft.com/office/drawing/2014/main" id="{0FC816A0-1AF6-786D-FB48-4BCE34595434}"/>
              </a:ext>
            </a:extLst>
          </p:cNvPr>
          <p:cNvSpPr>
            <a:spLocks noGrp="1"/>
          </p:cNvSpPr>
          <p:nvPr>
            <p:ph type="subTitle" idx="1"/>
          </p:nvPr>
        </p:nvSpPr>
        <p:spPr>
          <a:xfrm>
            <a:off x="1701382" y="4320893"/>
            <a:ext cx="8789234" cy="846381"/>
          </a:xfrm>
        </p:spPr>
        <p:txBody>
          <a:bodyPr>
            <a:normAutofit/>
          </a:bodyPr>
          <a:lstStyle/>
          <a:p>
            <a:r>
              <a:rPr lang="en-IN" sz="2400" dirty="0">
                <a:solidFill>
                  <a:srgbClr val="CC86B5"/>
                </a:solidFill>
                <a:latin typeface="Bahnschrift SemiBold SemiConden" panose="020B0502040204020203" pitchFamily="34" charset="0"/>
              </a:rPr>
              <a:t>II. DIGITAL IMAGE FUNDAMENTALS</a:t>
            </a:r>
          </a:p>
        </p:txBody>
      </p:sp>
    </p:spTree>
    <p:extLst>
      <p:ext uri="{BB962C8B-B14F-4D97-AF65-F5344CB8AC3E}">
        <p14:creationId xmlns:p14="http://schemas.microsoft.com/office/powerpoint/2010/main" val="1681920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77516" y="1320985"/>
            <a:ext cx="4875856" cy="4912126"/>
          </a:xfrm>
        </p:spPr>
        <p:txBody>
          <a:bodyPr>
            <a:normAutofit lnSpcReduction="10000"/>
          </a:bodyPr>
          <a:lstStyle/>
          <a:p>
            <a:r>
              <a:rPr lang="en-IN" sz="1800" dirty="0">
                <a:effectLst/>
                <a:latin typeface="Gill Sans MT" panose="020B0502020104020203" pitchFamily="34" charset="0"/>
                <a:ea typeface="Calibri" panose="020F0502020204030204" pitchFamily="34" charset="0"/>
                <a:cs typeface="Times New Roman" panose="02020603050405020304" pitchFamily="18" charset="0"/>
              </a:rPr>
              <a:t>The minimum </a:t>
            </a:r>
            <a:r>
              <a:rPr lang="en-US" sz="1800" i="1"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∆I </a:t>
            </a:r>
            <a:r>
              <a:rPr lang="en-US" sz="1800"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required for the subject to discriminate the different is noted and </a:t>
            </a:r>
            <a:r>
              <a:rPr lang="en-US" sz="1800" i="1"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weber ratio,</a:t>
            </a:r>
            <a:r>
              <a:rPr lang="en-US" sz="1800"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 given ratio of </a:t>
            </a:r>
            <a:r>
              <a:rPr lang="en-US" sz="1800" i="1"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∆I</a:t>
            </a:r>
            <a:r>
              <a:rPr lang="en-US" sz="1800" dirty="0">
                <a:solidFill>
                  <a:srgbClr val="000000"/>
                </a:solidFill>
                <a:latin typeface="Gill Sans MT" panose="020B0502020104020203" pitchFamily="34" charset="0"/>
                <a:ea typeface="Calibri" panose="020F0502020204030204" pitchFamily="34" charset="0"/>
                <a:cs typeface="Times New Roman" panose="02020603050405020304" pitchFamily="18" charset="0"/>
              </a:rPr>
              <a:t> and </a:t>
            </a:r>
            <a:r>
              <a:rPr lang="en-US" sz="1800" i="1" dirty="0">
                <a:solidFill>
                  <a:srgbClr val="000000"/>
                </a:solidFill>
                <a:latin typeface="Gill Sans MT" panose="020B0502020104020203" pitchFamily="34" charset="0"/>
                <a:ea typeface="Calibri" panose="020F0502020204030204" pitchFamily="34" charset="0"/>
                <a:cs typeface="Times New Roman" panose="02020603050405020304" pitchFamily="18" charset="0"/>
              </a:rPr>
              <a:t>I, </a:t>
            </a:r>
            <a:r>
              <a:rPr lang="en-US" sz="1800" dirty="0">
                <a:solidFill>
                  <a:srgbClr val="000000"/>
                </a:solidFill>
                <a:latin typeface="Gill Sans MT" panose="020B0502020104020203" pitchFamily="34" charset="0"/>
                <a:ea typeface="Calibri" panose="020F0502020204030204" pitchFamily="34" charset="0"/>
                <a:cs typeface="Times New Roman" panose="02020603050405020304" pitchFamily="18" charset="0"/>
              </a:rPr>
              <a:t>is noted</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a:t>
            </a:r>
          </a:p>
          <a:p>
            <a:r>
              <a:rPr lang="en-IN" sz="1800" dirty="0">
                <a:latin typeface="Gill Sans MT" panose="020B0502020104020203" pitchFamily="34" charset="0"/>
                <a:ea typeface="Calibri" panose="020F0502020204030204" pitchFamily="34" charset="0"/>
                <a:cs typeface="Times New Roman" panose="02020603050405020304" pitchFamily="18" charset="0"/>
              </a:rPr>
              <a:t>The plot of weber ratio as function of intensity is given to the right.</a:t>
            </a:r>
          </a:p>
          <a:p>
            <a:r>
              <a:rPr lang="en-IN" sz="1800" dirty="0">
                <a:latin typeface="Gill Sans MT" panose="020B0502020104020203" pitchFamily="34" charset="0"/>
                <a:ea typeface="Calibri" panose="020F0502020204030204" pitchFamily="34" charset="0"/>
                <a:cs typeface="Times New Roman" panose="02020603050405020304" pitchFamily="18" charset="0"/>
              </a:rPr>
              <a:t>This curve shows that brightness discrimination is poor at higher values of weber ratio (lower intensity) and it improves significantly at lower values of weber ratio (higher intensity)</a:t>
            </a:r>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p:txBody>
      </p:sp>
      <p:sp>
        <p:nvSpPr>
          <p:cNvPr id="41" name="Title 40">
            <a:extLst>
              <a:ext uri="{FF2B5EF4-FFF2-40B4-BE49-F238E27FC236}">
                <a16:creationId xmlns:a16="http://schemas.microsoft.com/office/drawing/2014/main" id="{360A1163-2F4E-8A42-A7D1-C12E13D898B3}"/>
              </a:ext>
            </a:extLst>
          </p:cNvPr>
          <p:cNvSpPr>
            <a:spLocks noGrp="1"/>
          </p:cNvSpPr>
          <p:nvPr>
            <p:ph type="title"/>
          </p:nvPr>
        </p:nvSpPr>
        <p:spPr>
          <a:xfrm>
            <a:off x="577516" y="681037"/>
            <a:ext cx="5518484" cy="583800"/>
          </a:xfrm>
        </p:spPr>
        <p:txBody>
          <a:bodyPr/>
          <a:lstStyle/>
          <a:p>
            <a:r>
              <a:rPr lang="en-US" sz="1800" dirty="0">
                <a:latin typeface="Broadway" panose="04040905080B02020502" pitchFamily="82" charset="0"/>
              </a:rPr>
              <a:t>Brightness discrimination in the eye:</a:t>
            </a:r>
          </a:p>
        </p:txBody>
      </p:sp>
      <p:sp>
        <p:nvSpPr>
          <p:cNvPr id="6" name="TextBox 5">
            <a:extLst>
              <a:ext uri="{FF2B5EF4-FFF2-40B4-BE49-F238E27FC236}">
                <a16:creationId xmlns:a16="http://schemas.microsoft.com/office/drawing/2014/main" id="{8376946E-8A94-43B0-B644-5AC9535AAE8B}"/>
              </a:ext>
            </a:extLst>
          </p:cNvPr>
          <p:cNvSpPr txBox="1"/>
          <p:nvPr/>
        </p:nvSpPr>
        <p:spPr>
          <a:xfrm>
            <a:off x="7315200" y="5381034"/>
            <a:ext cx="5365929" cy="276999"/>
          </a:xfrm>
          <a:prstGeom prst="rect">
            <a:avLst/>
          </a:prstGeom>
          <a:noFill/>
        </p:spPr>
        <p:txBody>
          <a:bodyPr wrap="square" rtlCol="0">
            <a:spAutoFit/>
          </a:bodyPr>
          <a:lstStyle/>
          <a:p>
            <a:r>
              <a:rPr lang="en-IN" sz="1200" dirty="0"/>
              <a:t>A typical plot of the Weber ratio as function of intensity.</a:t>
            </a:r>
          </a:p>
        </p:txBody>
      </p:sp>
      <p:pic>
        <p:nvPicPr>
          <p:cNvPr id="5122" name="Picture 2" descr="Digital Image Processing - ppt video online download">
            <a:extLst>
              <a:ext uri="{FF2B5EF4-FFF2-40B4-BE49-F238E27FC236}">
                <a16:creationId xmlns:a16="http://schemas.microsoft.com/office/drawing/2014/main" id="{8F46CAB0-6F86-D689-906A-B22612A83D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62" t="39075" b="2901"/>
          <a:stretch/>
        </p:blipFill>
        <p:spPr bwMode="auto">
          <a:xfrm>
            <a:off x="6738630" y="1503947"/>
            <a:ext cx="4701281" cy="3850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378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94C95C1-1A12-41BC-2771-A042FEB5AA1C}"/>
              </a:ext>
            </a:extLst>
          </p:cNvPr>
          <p:cNvPicPr>
            <a:picLocks noGrp="1" noChangeAspect="1"/>
          </p:cNvPicPr>
          <p:nvPr>
            <p:ph type="pic" sz="quarter" idx="14"/>
          </p:nvPr>
        </p:nvPicPr>
        <p:blipFill>
          <a:blip r:embed="rId2"/>
          <a:srcRect l="3844" r="3844"/>
          <a:stretch>
            <a:fillRect/>
          </a:stretch>
        </p:blipFill>
        <p:spPr/>
      </p:pic>
      <p:sp>
        <p:nvSpPr>
          <p:cNvPr id="3" name="Title 2">
            <a:extLst>
              <a:ext uri="{FF2B5EF4-FFF2-40B4-BE49-F238E27FC236}">
                <a16:creationId xmlns:a16="http://schemas.microsoft.com/office/drawing/2014/main" id="{D15FF9CE-2B89-4396-3F27-06608A2D577C}"/>
              </a:ext>
            </a:extLst>
          </p:cNvPr>
          <p:cNvSpPr>
            <a:spLocks noGrp="1"/>
          </p:cNvSpPr>
          <p:nvPr>
            <p:ph type="title"/>
          </p:nvPr>
        </p:nvSpPr>
        <p:spPr>
          <a:xfrm>
            <a:off x="6657475" y="2635819"/>
            <a:ext cx="4669468" cy="665296"/>
          </a:xfrm>
        </p:spPr>
        <p:txBody>
          <a:bodyPr/>
          <a:lstStyle/>
          <a:p>
            <a:r>
              <a:rPr lang="en-IN" dirty="0"/>
              <a:t>Low intensity v/s high intensity</a:t>
            </a:r>
          </a:p>
        </p:txBody>
      </p:sp>
      <p:sp>
        <p:nvSpPr>
          <p:cNvPr id="4" name="Content Placeholder 3">
            <a:extLst>
              <a:ext uri="{FF2B5EF4-FFF2-40B4-BE49-F238E27FC236}">
                <a16:creationId xmlns:a16="http://schemas.microsoft.com/office/drawing/2014/main" id="{E5EDC3D5-BA09-9939-2246-7B74CB7A1C90}"/>
              </a:ext>
            </a:extLst>
          </p:cNvPr>
          <p:cNvSpPr>
            <a:spLocks noGrp="1"/>
          </p:cNvSpPr>
          <p:nvPr>
            <p:ph sz="quarter" idx="15"/>
          </p:nvPr>
        </p:nvSpPr>
        <p:spPr>
          <a:xfrm>
            <a:off x="6767513" y="3577389"/>
            <a:ext cx="4559074" cy="3048000"/>
          </a:xfrm>
        </p:spPr>
        <p:txBody>
          <a:bodyPr>
            <a:normAutofit fontScale="92500"/>
          </a:bodyPr>
          <a:lstStyle/>
          <a:p>
            <a:r>
              <a:rPr lang="en-IN" dirty="0">
                <a:latin typeface="Gill Sans MT" panose="020B0502020104020203" pitchFamily="34" charset="0"/>
              </a:rPr>
              <a:t>The picture to the left clearly illustrates that at low intensity, we are unable to discriminate different intensities of the same/different colour in the right picture as easily as in the left picture.</a:t>
            </a:r>
          </a:p>
          <a:p>
            <a:r>
              <a:rPr lang="en-IN" dirty="0">
                <a:latin typeface="Gill Sans MT" panose="020B0502020104020203" pitchFamily="34" charset="0"/>
              </a:rPr>
              <a:t>The intensity of an radiated object is dependent on the illumination and reflection. It will be discussed in the later part of the presentation.</a:t>
            </a:r>
          </a:p>
        </p:txBody>
      </p:sp>
    </p:spTree>
    <p:extLst>
      <p:ext uri="{BB962C8B-B14F-4D97-AF65-F5344CB8AC3E}">
        <p14:creationId xmlns:p14="http://schemas.microsoft.com/office/powerpoint/2010/main" val="3324784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A5E98F-6D9E-BB48-6A43-6074D1170D35}"/>
              </a:ext>
            </a:extLst>
          </p:cNvPr>
          <p:cNvPicPr>
            <a:picLocks noChangeAspect="1"/>
          </p:cNvPicPr>
          <p:nvPr/>
        </p:nvPicPr>
        <p:blipFill>
          <a:blip r:embed="rId2"/>
          <a:stretch>
            <a:fillRect/>
          </a:stretch>
        </p:blipFill>
        <p:spPr>
          <a:xfrm>
            <a:off x="715814" y="639838"/>
            <a:ext cx="10760372" cy="5768983"/>
          </a:xfrm>
          <a:prstGeom prst="rect">
            <a:avLst/>
          </a:prstGeom>
        </p:spPr>
      </p:pic>
      <p:sp>
        <p:nvSpPr>
          <p:cNvPr id="9" name="Title 1">
            <a:extLst>
              <a:ext uri="{FF2B5EF4-FFF2-40B4-BE49-F238E27FC236}">
                <a16:creationId xmlns:a16="http://schemas.microsoft.com/office/drawing/2014/main" id="{B674B564-1EE6-C385-CF72-E994496F64CA}"/>
              </a:ext>
            </a:extLst>
          </p:cNvPr>
          <p:cNvSpPr>
            <a:spLocks noGrp="1"/>
          </p:cNvSpPr>
          <p:nvPr>
            <p:ph type="title"/>
          </p:nvPr>
        </p:nvSpPr>
        <p:spPr>
          <a:xfrm>
            <a:off x="1017407" y="433137"/>
            <a:ext cx="10515600" cy="1612984"/>
          </a:xfrm>
        </p:spPr>
        <p:txBody>
          <a:bodyPr/>
          <a:lstStyle/>
          <a:p>
            <a:r>
              <a:rPr lang="en-IN" dirty="0">
                <a:latin typeface="Broadway" panose="04040905080B02020502" pitchFamily="82" charset="0"/>
              </a:rPr>
              <a:t>Light and the Electromagnetic spectrum:</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92137480-7B39-2BE1-6815-12A01575AB9E}"/>
                  </a:ext>
                </a:extLst>
              </p:cNvPr>
              <p:cNvSpPr txBox="1">
                <a:spLocks/>
              </p:cNvSpPr>
              <p:nvPr/>
            </p:nvSpPr>
            <p:spPr>
              <a:xfrm>
                <a:off x="838200" y="1475874"/>
                <a:ext cx="10524344" cy="4701089"/>
              </a:xfrm>
              <a:prstGeom prst="rect">
                <a:avLst/>
              </a:prstGeom>
            </p:spPr>
            <p:txBody>
              <a:bodyPr>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effectLst/>
                    <a:latin typeface="Gill Sans MT" panose="020B0502020104020203" pitchFamily="34" charset="0"/>
                    <a:ea typeface="Calibri" panose="020F0502020204030204" pitchFamily="34" charset="0"/>
                    <a:cs typeface="Times New Roman" panose="02020603050405020304" pitchFamily="18" charset="0"/>
                  </a:rPr>
                  <a:t>Light is made up of </a:t>
                </a:r>
                <a:r>
                  <a:rPr lang="en-IN" sz="1800" i="1" dirty="0">
                    <a:effectLst/>
                    <a:latin typeface="Gill Sans MT" panose="020B0502020104020203" pitchFamily="34" charset="0"/>
                    <a:ea typeface="Calibri" panose="020F0502020204030204" pitchFamily="34" charset="0"/>
                    <a:cs typeface="Times New Roman" panose="02020603050405020304" pitchFamily="18" charset="0"/>
                  </a:rPr>
                  <a:t>Photons </a:t>
                </a:r>
                <a:r>
                  <a:rPr lang="en-IN" sz="1800" dirty="0">
                    <a:latin typeface="Gill Sans MT" panose="020B0502020104020203" pitchFamily="34" charset="0"/>
                    <a:ea typeface="Calibri" panose="020F0502020204030204" pitchFamily="34" charset="0"/>
                    <a:cs typeface="Times New Roman" panose="02020603050405020304" pitchFamily="18" charset="0"/>
                  </a:rPr>
                  <a:t>which are minute particles of light. Light also behaves like a wave and has wavelength(</a:t>
                </a:r>
                <a14:m>
                  <m:oMath xmlns:m="http://schemas.openxmlformats.org/officeDocument/2006/math">
                    <m:r>
                      <a:rPr lang="en-IN" sz="1800" i="1" smtClean="0">
                        <a:latin typeface="Cambria Math" panose="02040503050406030204" pitchFamily="18" charset="0"/>
                      </a:rPr>
                      <m:t>𝜆</m:t>
                    </m:r>
                  </m:oMath>
                </a14:m>
                <a:r>
                  <a:rPr lang="en-IN" sz="1800" dirty="0">
                    <a:latin typeface="Gill Sans MT" panose="020B0502020104020203" pitchFamily="34" charset="0"/>
                    <a:ea typeface="Calibri" panose="020F0502020204030204" pitchFamily="34" charset="0"/>
                    <a:cs typeface="Times New Roman" panose="02020603050405020304" pitchFamily="18" charset="0"/>
                  </a:rPr>
                  <a:t>), frequency(</a:t>
                </a:r>
                <a14:m>
                  <m:oMath xmlns:m="http://schemas.openxmlformats.org/officeDocument/2006/math">
                    <m:r>
                      <a:rPr lang="en-IN" sz="1800" i="1">
                        <a:latin typeface="Cambria Math" panose="02040503050406030204" pitchFamily="18" charset="0"/>
                      </a:rPr>
                      <m:t>𝑣</m:t>
                    </m:r>
                  </m:oMath>
                </a14:m>
                <a:r>
                  <a:rPr lang="en-IN" sz="1800" dirty="0">
                    <a:latin typeface="Gill Sans MT" panose="020B0502020104020203" pitchFamily="34" charset="0"/>
                    <a:ea typeface="Calibri" panose="020F0502020204030204" pitchFamily="34" charset="0"/>
                    <a:cs typeface="Times New Roman" panose="02020603050405020304" pitchFamily="18" charset="0"/>
                  </a:rPr>
                  <a:t>) associated with it. The</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 frequency of light is </a:t>
                </a:r>
                <a:r>
                  <a:rPr lang="en-IN" sz="1800" dirty="0">
                    <a:latin typeface="Gill Sans MT" panose="020B0502020104020203" pitchFamily="34" charset="0"/>
                    <a:ea typeface="Calibri" panose="020F0502020204030204" pitchFamily="34" charset="0"/>
                    <a:cs typeface="Times New Roman" panose="02020603050405020304" pitchFamily="18" charset="0"/>
                  </a:rPr>
                  <a:t>related with the wavelength and speed of light(</a:t>
                </a:r>
                <a14:m>
                  <m:oMath xmlns:m="http://schemas.openxmlformats.org/officeDocument/2006/math">
                    <m:r>
                      <a:rPr lang="en-IN" sz="1800" i="1">
                        <a:solidFill>
                          <a:srgbClr val="836967"/>
                        </a:solidFill>
                        <a:latin typeface="Cambria Math" panose="02040503050406030204" pitchFamily="18" charset="0"/>
                      </a:rPr>
                      <m:t>𝑐</m:t>
                    </m:r>
                  </m:oMath>
                </a14:m>
                <a:r>
                  <a:rPr lang="en-IN" sz="1800" dirty="0">
                    <a:latin typeface="Gill Sans MT" panose="020B0502020104020203" pitchFamily="34" charset="0"/>
                    <a:ea typeface="Calibri" panose="020F0502020204030204" pitchFamily="34" charset="0"/>
                    <a:cs typeface="Times New Roman" panose="02020603050405020304" pitchFamily="18" charset="0"/>
                  </a:rPr>
                  <a:t>) in the following way:</a:t>
                </a:r>
              </a:p>
              <a:p>
                <a:pPr marL="0" indent="0" algn="ctr">
                  <a:buNone/>
                </a:pPr>
                <a14:m>
                  <m:oMath xmlns:m="http://schemas.openxmlformats.org/officeDocument/2006/math">
                    <m:r>
                      <a:rPr lang="en-IN" sz="1800" i="1" smtClean="0">
                        <a:latin typeface="Cambria Math" panose="02040503050406030204" pitchFamily="18" charset="0"/>
                      </a:rPr>
                      <m:t>𝜆</m:t>
                    </m:r>
                    <m:r>
                      <a:rPr lang="en-IN" sz="1800" i="0" smtClean="0">
                        <a:latin typeface="Cambria Math" panose="02040503050406030204" pitchFamily="18" charset="0"/>
                      </a:rPr>
                      <m:t>=</m:t>
                    </m:r>
                    <m:f>
                      <m:fPr>
                        <m:ctrlPr>
                          <a:rPr lang="en-IN" sz="1800" i="1" smtClean="0">
                            <a:solidFill>
                              <a:srgbClr val="836967"/>
                            </a:solidFill>
                            <a:latin typeface="Cambria Math" panose="02040503050406030204" pitchFamily="18" charset="0"/>
                          </a:rPr>
                        </m:ctrlPr>
                      </m:fPr>
                      <m:num>
                        <m:r>
                          <a:rPr lang="en-IN" sz="1800" b="0" i="1" smtClean="0">
                            <a:solidFill>
                              <a:srgbClr val="836967"/>
                            </a:solidFill>
                            <a:latin typeface="Cambria Math" panose="02040503050406030204" pitchFamily="18" charset="0"/>
                          </a:rPr>
                          <m:t>𝑐</m:t>
                        </m:r>
                      </m:num>
                      <m:den>
                        <m:r>
                          <a:rPr lang="en-IN" sz="1800" i="1" smtClean="0">
                            <a:latin typeface="Cambria Math" panose="02040503050406030204" pitchFamily="18" charset="0"/>
                          </a:rPr>
                          <m:t>𝑣</m:t>
                        </m:r>
                      </m:den>
                    </m:f>
                  </m:oMath>
                </a14:m>
                <a:r>
                  <a:rPr lang="en-IN" sz="1800" dirty="0">
                    <a:latin typeface="Calibri" panose="020F0502020204030204" pitchFamily="34" charset="0"/>
                    <a:ea typeface="Calibri" panose="020F0502020204030204" pitchFamily="34" charset="0"/>
                    <a:cs typeface="Times New Roman" panose="02020603050405020304" pitchFamily="18" charset="0"/>
                  </a:rPr>
                  <a:t> </a:t>
                </a:r>
              </a:p>
              <a:p>
                <a:r>
                  <a:rPr lang="en-IN" sz="1800" dirty="0">
                    <a:effectLst/>
                    <a:latin typeface="Gill Sans MT" panose="020B0502020104020203" pitchFamily="34" charset="0"/>
                    <a:ea typeface="Calibri" panose="020F0502020204030204" pitchFamily="34" charset="0"/>
                    <a:cs typeface="Times New Roman" panose="02020603050405020304" pitchFamily="18" charset="0"/>
                  </a:rPr>
                  <a:t>The electromagnetic spectrum contains different spectrums of light that have different wavelength (and hence frequency).</a:t>
                </a:r>
              </a:p>
              <a:p>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p:txBody>
          </p:sp>
        </mc:Choice>
        <mc:Fallback xmlns="">
          <p:sp>
            <p:nvSpPr>
              <p:cNvPr id="10" name="Content Placeholder 2">
                <a:extLst>
                  <a:ext uri="{FF2B5EF4-FFF2-40B4-BE49-F238E27FC236}">
                    <a16:creationId xmlns:a16="http://schemas.microsoft.com/office/drawing/2014/main" id="{92137480-7B39-2BE1-6815-12A01575AB9E}"/>
                  </a:ext>
                </a:extLst>
              </p:cNvPr>
              <p:cNvSpPr txBox="1">
                <a:spLocks noRot="1" noChangeAspect="1" noMove="1" noResize="1" noEditPoints="1" noAdjustHandles="1" noChangeArrowheads="1" noChangeShapeType="1" noTextEdit="1"/>
              </p:cNvSpPr>
              <p:nvPr/>
            </p:nvSpPr>
            <p:spPr>
              <a:xfrm>
                <a:off x="838200" y="1475874"/>
                <a:ext cx="10524344" cy="4701089"/>
              </a:xfrm>
              <a:prstGeom prst="rect">
                <a:avLst/>
              </a:prstGeom>
              <a:blipFill>
                <a:blip r:embed="rId3"/>
                <a:stretch>
                  <a:fillRect l="-406"/>
                </a:stretch>
              </a:blipFill>
            </p:spPr>
            <p:txBody>
              <a:bodyPr/>
              <a:lstStyle/>
              <a:p>
                <a:r>
                  <a:rPr lang="en-IN">
                    <a:noFill/>
                  </a:rPr>
                  <a:t> </a:t>
                </a:r>
              </a:p>
            </p:txBody>
          </p:sp>
        </mc:Fallback>
      </mc:AlternateContent>
      <p:pic>
        <p:nvPicPr>
          <p:cNvPr id="2" name="Picture 1">
            <a:extLst>
              <a:ext uri="{FF2B5EF4-FFF2-40B4-BE49-F238E27FC236}">
                <a16:creationId xmlns:a16="http://schemas.microsoft.com/office/drawing/2014/main" id="{68E4F1A6-8A20-56F4-9AED-1129BB6D5AE4}"/>
              </a:ext>
            </a:extLst>
          </p:cNvPr>
          <p:cNvPicPr>
            <a:picLocks noChangeAspect="1"/>
          </p:cNvPicPr>
          <p:nvPr/>
        </p:nvPicPr>
        <p:blipFill>
          <a:blip r:embed="rId4"/>
          <a:stretch>
            <a:fillRect/>
          </a:stretch>
        </p:blipFill>
        <p:spPr>
          <a:xfrm>
            <a:off x="1326345" y="4539915"/>
            <a:ext cx="9602032" cy="1572879"/>
          </a:xfrm>
          <a:prstGeom prst="rect">
            <a:avLst/>
          </a:prstGeom>
        </p:spPr>
      </p:pic>
    </p:spTree>
    <p:extLst>
      <p:ext uri="{BB962C8B-B14F-4D97-AF65-F5344CB8AC3E}">
        <p14:creationId xmlns:p14="http://schemas.microsoft.com/office/powerpoint/2010/main" val="2208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8200" y="1264837"/>
                <a:ext cx="4791636" cy="4912126"/>
              </a:xfrm>
            </p:spPr>
            <p:txBody>
              <a:bodyPr>
                <a:normAutofit/>
              </a:bodyPr>
              <a:lstStyle/>
              <a:p>
                <a:r>
                  <a:rPr lang="en-IN" sz="1800" dirty="0">
                    <a:latin typeface="Gill Sans MT" panose="020B0502020104020203" pitchFamily="34" charset="0"/>
                    <a:ea typeface="Calibri" panose="020F0502020204030204" pitchFamily="34" charset="0"/>
                    <a:cs typeface="Times New Roman" panose="02020603050405020304" pitchFamily="18" charset="0"/>
                  </a:rPr>
                  <a:t>Most imaging is predominantly based on energy from electromagnetic wave radiation, which is given by the formula:</a:t>
                </a:r>
              </a:p>
              <a:p>
                <a:pPr marL="0" indent="0" algn="ctr">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libri" panose="020F0502020204030204" pitchFamily="34" charset="0"/>
                          <a:cs typeface="Times New Roman" panose="02020603050405020304" pitchFamily="18" charset="0"/>
                        </a:rPr>
                        <m:t>𝐸</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h𝑣</m:t>
                      </m:r>
                    </m:oMath>
                  </m:oMathPara>
                </a14:m>
                <a:endParaRPr lang="en-IN" sz="1800" dirty="0">
                  <a:latin typeface="Gill Sans MT" panose="020B0502020104020203" pitchFamily="34" charset="0"/>
                  <a:ea typeface="Calibri" panose="020F0502020204030204" pitchFamily="34" charset="0"/>
                  <a:cs typeface="Times New Roman" panose="02020603050405020304" pitchFamily="18" charset="0"/>
                </a:endParaRPr>
              </a:p>
              <a:p>
                <a:r>
                  <a:rPr lang="en-IN" sz="1800" dirty="0">
                    <a:latin typeface="Gill Sans MT" panose="020B0502020104020203" pitchFamily="34" charset="0"/>
                    <a:ea typeface="Calibri" panose="020F0502020204030204" pitchFamily="34" charset="0"/>
                    <a:cs typeface="Times New Roman" panose="02020603050405020304" pitchFamily="18" charset="0"/>
                  </a:rPr>
                  <a:t>Figure shows the three principal sensor arrangements used to transform incident energy into digital images.</a:t>
                </a:r>
                <a:endParaRPr lang="en-US" sz="1800" dirty="0">
                  <a:latin typeface="Gill Sans MT" panose="020B0502020104020203" pitchFamily="34" charset="0"/>
                </a:endParaRPr>
              </a:p>
            </p:txBody>
          </p:sp>
        </mc:Choice>
        <mc:Fallback xmlns="">
          <p:sp>
            <p:nvSpPr>
              <p:cNvPr id="18" name="Content Placeholder 17">
                <a:extLst>
                  <a:ext uri="{FF2B5EF4-FFF2-40B4-BE49-F238E27FC236}">
                    <a16:creationId xmlns:a16="http://schemas.microsoft.com/office/drawing/2014/main" id="{F451EBE7-64A3-7E40-8C33-3C01E8EBABD2}"/>
                  </a:ext>
                </a:extLst>
              </p:cNvPr>
              <p:cNvSpPr>
                <a:spLocks noGrp="1" noRot="1" noChangeAspect="1" noMove="1" noResize="1" noEditPoints="1" noAdjustHandles="1" noChangeArrowheads="1" noChangeShapeType="1" noTextEdit="1"/>
              </p:cNvSpPr>
              <p:nvPr>
                <p:ph idx="4294967295"/>
              </p:nvPr>
            </p:nvSpPr>
            <p:spPr>
              <a:xfrm>
                <a:off x="838200" y="1264837"/>
                <a:ext cx="4791636" cy="4912126"/>
              </a:xfrm>
              <a:blipFill>
                <a:blip r:embed="rId2"/>
                <a:stretch>
                  <a:fillRect l="-891" r="-2545"/>
                </a:stretch>
              </a:blipFill>
            </p:spPr>
            <p:txBody>
              <a:bodyPr/>
              <a:lstStyle/>
              <a:p>
                <a:r>
                  <a:rPr lang="en-IN">
                    <a:noFill/>
                  </a:rPr>
                  <a:t> </a:t>
                </a:r>
              </a:p>
            </p:txBody>
          </p:sp>
        </mc:Fallback>
      </mc:AlternateContent>
      <p:sp>
        <p:nvSpPr>
          <p:cNvPr id="41" name="Title 40">
            <a:extLst>
              <a:ext uri="{FF2B5EF4-FFF2-40B4-BE49-F238E27FC236}">
                <a16:creationId xmlns:a16="http://schemas.microsoft.com/office/drawing/2014/main" id="{360A1163-2F4E-8A42-A7D1-C12E13D898B3}"/>
              </a:ext>
            </a:extLst>
          </p:cNvPr>
          <p:cNvSpPr>
            <a:spLocks noGrp="1"/>
          </p:cNvSpPr>
          <p:nvPr>
            <p:ph type="title"/>
          </p:nvPr>
        </p:nvSpPr>
        <p:spPr>
          <a:xfrm>
            <a:off x="682890" y="756368"/>
            <a:ext cx="5879276" cy="583800"/>
          </a:xfrm>
        </p:spPr>
        <p:txBody>
          <a:bodyPr/>
          <a:lstStyle/>
          <a:p>
            <a:r>
              <a:rPr lang="en-IN" sz="2200" dirty="0">
                <a:latin typeface="Broadway" panose="04040905080B02020502" pitchFamily="82" charset="0"/>
              </a:rPr>
              <a:t>Image sensing and acquisition</a:t>
            </a:r>
            <a:endParaRPr lang="en-US" sz="2200" dirty="0">
              <a:latin typeface="Broadway" panose="04040905080B02020502" pitchFamily="82" charset="0"/>
            </a:endParaRPr>
          </a:p>
        </p:txBody>
      </p:sp>
      <p:sp>
        <p:nvSpPr>
          <p:cNvPr id="6" name="TextBox 5">
            <a:extLst>
              <a:ext uri="{FF2B5EF4-FFF2-40B4-BE49-F238E27FC236}">
                <a16:creationId xmlns:a16="http://schemas.microsoft.com/office/drawing/2014/main" id="{8376946E-8A94-43B0-B644-5AC9535AAE8B}"/>
              </a:ext>
            </a:extLst>
          </p:cNvPr>
          <p:cNvSpPr txBox="1"/>
          <p:nvPr/>
        </p:nvSpPr>
        <p:spPr>
          <a:xfrm>
            <a:off x="6416842" y="5767137"/>
            <a:ext cx="5365929" cy="461665"/>
          </a:xfrm>
          <a:prstGeom prst="rect">
            <a:avLst/>
          </a:prstGeom>
          <a:noFill/>
        </p:spPr>
        <p:txBody>
          <a:bodyPr wrap="square" rtlCol="0">
            <a:spAutoFit/>
          </a:bodyPr>
          <a:lstStyle/>
          <a:p>
            <a:r>
              <a:rPr lang="en-IN" sz="1200" dirty="0"/>
              <a:t>Image showing different sensor arrangements (1) Single sensing element (2) Line sensor (3) Array sensor. </a:t>
            </a:r>
          </a:p>
        </p:txBody>
      </p:sp>
      <p:pic>
        <p:nvPicPr>
          <p:cNvPr id="1026" name="Picture 2" descr="Image Sensing And Acquisition In Dip - Captions Energy">
            <a:extLst>
              <a:ext uri="{FF2B5EF4-FFF2-40B4-BE49-F238E27FC236}">
                <a16:creationId xmlns:a16="http://schemas.microsoft.com/office/drawing/2014/main" id="{9AA3CC74-FB3B-5758-AFF2-8AAEED41A6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476" y="505146"/>
            <a:ext cx="4670091" cy="5037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198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A5E98F-6D9E-BB48-6A43-6074D1170D35}"/>
              </a:ext>
            </a:extLst>
          </p:cNvPr>
          <p:cNvPicPr>
            <a:picLocks noChangeAspect="1"/>
          </p:cNvPicPr>
          <p:nvPr/>
        </p:nvPicPr>
        <p:blipFill>
          <a:blip r:embed="rId2"/>
          <a:stretch>
            <a:fillRect/>
          </a:stretch>
        </p:blipFill>
        <p:spPr>
          <a:xfrm>
            <a:off x="715814" y="639838"/>
            <a:ext cx="10760372" cy="5768983"/>
          </a:xfrm>
          <a:prstGeom prst="rect">
            <a:avLst/>
          </a:prstGeom>
        </p:spPr>
      </p:pic>
      <p:sp>
        <p:nvSpPr>
          <p:cNvPr id="2" name="Title 1">
            <a:extLst>
              <a:ext uri="{FF2B5EF4-FFF2-40B4-BE49-F238E27FC236}">
                <a16:creationId xmlns:a16="http://schemas.microsoft.com/office/drawing/2014/main" id="{768756D9-9CDC-98A2-AA85-8D08893D170A}"/>
              </a:ext>
            </a:extLst>
          </p:cNvPr>
          <p:cNvSpPr>
            <a:spLocks noGrp="1"/>
          </p:cNvSpPr>
          <p:nvPr>
            <p:ph type="title"/>
          </p:nvPr>
        </p:nvSpPr>
        <p:spPr>
          <a:xfrm>
            <a:off x="969330" y="437524"/>
            <a:ext cx="10515600" cy="1612984"/>
          </a:xfrm>
        </p:spPr>
        <p:txBody>
          <a:bodyPr/>
          <a:lstStyle/>
          <a:p>
            <a:r>
              <a:rPr lang="en-IN" dirty="0">
                <a:latin typeface="Broadway" panose="04040905080B02020502" pitchFamily="82" charset="0"/>
              </a:rPr>
              <a:t>Image sensing and acquisition</a:t>
            </a:r>
          </a:p>
        </p:txBody>
      </p:sp>
      <p:sp>
        <p:nvSpPr>
          <p:cNvPr id="3" name="Content Placeholder 2">
            <a:extLst>
              <a:ext uri="{FF2B5EF4-FFF2-40B4-BE49-F238E27FC236}">
                <a16:creationId xmlns:a16="http://schemas.microsoft.com/office/drawing/2014/main" id="{6CCCD45E-1872-BFB1-1C95-EE13B092CDCF}"/>
              </a:ext>
            </a:extLst>
          </p:cNvPr>
          <p:cNvSpPr txBox="1">
            <a:spLocks/>
          </p:cNvSpPr>
          <p:nvPr/>
        </p:nvSpPr>
        <p:spPr>
          <a:xfrm>
            <a:off x="838200" y="1475874"/>
            <a:ext cx="10524344" cy="4701089"/>
          </a:xfrm>
          <a:prstGeom prst="rect">
            <a:avLst/>
          </a:prstGeom>
        </p:spPr>
        <p:txBody>
          <a:bodyPr>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latin typeface="Gill Sans MT" panose="020B0502020104020203" pitchFamily="34" charset="0"/>
                <a:ea typeface="Calibri" panose="020F0502020204030204" pitchFamily="34" charset="0"/>
                <a:cs typeface="Times New Roman" panose="02020603050405020304" pitchFamily="18" charset="0"/>
              </a:rPr>
              <a:t>The idea is simple: Incoming energy is transformed into a voltage by a combination of electrical power and sensor material that is responsive to the type of energy being detected. </a:t>
            </a:r>
          </a:p>
          <a:p>
            <a:r>
              <a:rPr lang="en-IN" sz="1800" dirty="0">
                <a:latin typeface="Gill Sans MT" panose="020B0502020104020203" pitchFamily="34" charset="0"/>
                <a:ea typeface="Calibri" panose="020F0502020204030204" pitchFamily="34" charset="0"/>
                <a:cs typeface="Times New Roman" panose="02020603050405020304" pitchFamily="18" charset="0"/>
              </a:rPr>
              <a:t>The output voltage waveform is the response of the sensor, and a digital quantity is obtained by digitizing that response.</a:t>
            </a:r>
          </a:p>
          <a:p>
            <a:r>
              <a:rPr lang="en-IN" sz="1800" dirty="0">
                <a:effectLst/>
                <a:latin typeface="Gill Sans MT" panose="020B0502020104020203" pitchFamily="34" charset="0"/>
                <a:ea typeface="Calibri" panose="020F0502020204030204" pitchFamily="34" charset="0"/>
                <a:cs typeface="Times New Roman" panose="02020603050405020304" pitchFamily="18" charset="0"/>
              </a:rPr>
              <a:t>The figure before shows the components of a single sensing element. A familiar sensor of this type is the photodiode, which is constructed by silicon materials and whose output is a voltage proportional to light intensity. Usin</a:t>
            </a:r>
            <a:r>
              <a:rPr lang="en-IN" sz="1800" dirty="0">
                <a:latin typeface="Gill Sans MT" panose="020B0502020104020203" pitchFamily="34" charset="0"/>
                <a:ea typeface="Calibri" panose="020F0502020204030204" pitchFamily="34" charset="0"/>
                <a:cs typeface="Times New Roman" panose="02020603050405020304" pitchFamily="18" charset="0"/>
              </a:rPr>
              <a:t>g a filter in front of the sensor improves its selectivity and hence gives capability to measure the intensity of a particular type of light.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latin typeface="Gill Sans MT" panose="020B05020201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1507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2D73A5-4430-0F47-84CE-C3324CEBA797}"/>
              </a:ext>
            </a:extLst>
          </p:cNvPr>
          <p:cNvSpPr>
            <a:spLocks noGrp="1"/>
          </p:cNvSpPr>
          <p:nvPr>
            <p:ph type="ctrTitle"/>
          </p:nvPr>
        </p:nvSpPr>
        <p:spPr/>
        <p:txBody>
          <a:bodyPr/>
          <a:lstStyle/>
          <a:p>
            <a:r>
              <a:rPr lang="en-US" dirty="0"/>
              <a:t>Title</a:t>
            </a:r>
          </a:p>
        </p:txBody>
      </p:sp>
      <p:sp>
        <p:nvSpPr>
          <p:cNvPr id="5" name="Subtitle 4">
            <a:extLst>
              <a:ext uri="{FF2B5EF4-FFF2-40B4-BE49-F238E27FC236}">
                <a16:creationId xmlns:a16="http://schemas.microsoft.com/office/drawing/2014/main" id="{9107CE13-DFD5-424B-B4BF-ADF75F3976E0}"/>
              </a:ext>
            </a:extLst>
          </p:cNvPr>
          <p:cNvSpPr>
            <a:spLocks noGrp="1"/>
          </p:cNvSpPr>
          <p:nvPr>
            <p:ph type="subTitle" idx="1"/>
          </p:nvPr>
        </p:nvSpPr>
        <p:spPr/>
        <p:txBody>
          <a:bodyPr/>
          <a:lstStyle/>
          <a:p>
            <a:r>
              <a:rPr lang="en-US" altLang="ja-JP" dirty="0"/>
              <a:t>Subtitle</a:t>
            </a:r>
            <a:endParaRPr lang="ja-JP" altLang="en-US" dirty="0"/>
          </a:p>
        </p:txBody>
      </p:sp>
      <p:pic>
        <p:nvPicPr>
          <p:cNvPr id="2" name="Picture 1">
            <a:extLst>
              <a:ext uri="{FF2B5EF4-FFF2-40B4-BE49-F238E27FC236}">
                <a16:creationId xmlns:a16="http://schemas.microsoft.com/office/drawing/2014/main" id="{13F0D630-E2F9-AE46-D1A5-1F64CF77C2B7}"/>
              </a:ext>
            </a:extLst>
          </p:cNvPr>
          <p:cNvPicPr>
            <a:picLocks noChangeAspect="1"/>
          </p:cNvPicPr>
          <p:nvPr/>
        </p:nvPicPr>
        <p:blipFill>
          <a:blip r:embed="rId2"/>
          <a:stretch>
            <a:fillRect/>
          </a:stretch>
        </p:blipFill>
        <p:spPr>
          <a:xfrm>
            <a:off x="715814" y="583691"/>
            <a:ext cx="10760372" cy="5768983"/>
          </a:xfrm>
          <a:prstGeom prst="rect">
            <a:avLst/>
          </a:prstGeom>
        </p:spPr>
      </p:pic>
      <p:sp>
        <p:nvSpPr>
          <p:cNvPr id="7" name="Title 1">
            <a:extLst>
              <a:ext uri="{FF2B5EF4-FFF2-40B4-BE49-F238E27FC236}">
                <a16:creationId xmlns:a16="http://schemas.microsoft.com/office/drawing/2014/main" id="{AA61D105-86EA-D0D3-BAAC-BA3821749BDB}"/>
              </a:ext>
            </a:extLst>
          </p:cNvPr>
          <p:cNvSpPr txBox="1">
            <a:spLocks/>
          </p:cNvSpPr>
          <p:nvPr/>
        </p:nvSpPr>
        <p:spPr>
          <a:xfrm>
            <a:off x="-410340" y="325171"/>
            <a:ext cx="10515600" cy="994611"/>
          </a:xfrm>
          <a:prstGeom prst="rect">
            <a:avLst/>
          </a:prstGeom>
        </p:spPr>
        <p:txBody>
          <a:bodyPr vert="horz" lIns="91440" tIns="45720" rIns="91440" bIns="45720" rtlCol="0"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IN" sz="2400" dirty="0">
                <a:solidFill>
                  <a:schemeClr val="accent1"/>
                </a:solidFill>
                <a:latin typeface="Broadway" panose="04040905080B02020502" pitchFamily="82" charset="0"/>
              </a:rPr>
              <a:t>Image acquisition using a single element</a:t>
            </a:r>
          </a:p>
        </p:txBody>
      </p:sp>
      <p:sp>
        <p:nvSpPr>
          <p:cNvPr id="8" name="Content Placeholder 2">
            <a:extLst>
              <a:ext uri="{FF2B5EF4-FFF2-40B4-BE49-F238E27FC236}">
                <a16:creationId xmlns:a16="http://schemas.microsoft.com/office/drawing/2014/main" id="{BC054E1C-958B-39CD-BFE1-594CC85E66E1}"/>
              </a:ext>
            </a:extLst>
          </p:cNvPr>
          <p:cNvSpPr txBox="1">
            <a:spLocks/>
          </p:cNvSpPr>
          <p:nvPr/>
        </p:nvSpPr>
        <p:spPr>
          <a:xfrm>
            <a:off x="838200" y="1475874"/>
            <a:ext cx="10524344" cy="2620949"/>
          </a:xfrm>
          <a:prstGeom prst="rect">
            <a:avLst/>
          </a:prstGeom>
        </p:spPr>
        <p:txBody>
          <a:bodyPr>
            <a:no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600" dirty="0">
                <a:effectLst/>
                <a:latin typeface="Gill Sans MT" panose="020B0502020104020203" pitchFamily="34" charset="0"/>
                <a:ea typeface="Calibri" panose="020F0502020204030204" pitchFamily="34" charset="0"/>
                <a:cs typeface="Times New Roman" panose="02020603050405020304" pitchFamily="18" charset="0"/>
              </a:rPr>
              <a:t>In order to generate a 2D image using a single sensing element, there has to be relative displacements along x and y directions, like the apparatus shown below.</a:t>
            </a:r>
          </a:p>
          <a:p>
            <a:r>
              <a:rPr lang="en-IN" sz="1600" dirty="0">
                <a:latin typeface="Gill Sans MT" panose="020B0502020104020203" pitchFamily="34" charset="0"/>
                <a:ea typeface="Calibri" panose="020F0502020204030204" pitchFamily="34" charset="0"/>
                <a:cs typeface="Times New Roman" panose="02020603050405020304" pitchFamily="18" charset="0"/>
              </a:rPr>
              <a:t>This method is an inexpensive way, wherein the light source is placed inside the drum whose mechanical motion provides displacement in one direction. The sensor is mounted on a lead screw that provides motion in the perpendicular direction. A negative film is present on the drum circumference that modifies the light intensity before getting captured by the sensor and converted to voltage variations, ultimately converted to image intensity levels by digitization.</a:t>
            </a:r>
            <a:endParaRPr lang="en-IN" sz="1600" dirty="0">
              <a:effectLst/>
              <a:latin typeface="Gill Sans MT" panose="020B0502020104020203" pitchFamily="34" charset="0"/>
              <a:ea typeface="Calibri" panose="020F0502020204030204" pitchFamily="34" charset="0"/>
              <a:cs typeface="Times New Roman" panose="02020603050405020304" pitchFamily="18" charset="0"/>
            </a:endParaRPr>
          </a:p>
          <a:p>
            <a:endParaRPr lang="en-IN" sz="1600" dirty="0">
              <a:effectLst/>
              <a:latin typeface="Gill Sans MT" panose="020B0502020104020203" pitchFamily="34" charset="0"/>
              <a:ea typeface="Calibri" panose="020F0502020204030204" pitchFamily="34" charset="0"/>
              <a:cs typeface="Times New Roman" panose="02020603050405020304" pitchFamily="18" charset="0"/>
            </a:endParaRPr>
          </a:p>
        </p:txBody>
      </p:sp>
      <p:pic>
        <p:nvPicPr>
          <p:cNvPr id="3" name="Picture 2" descr="13 Combining a single sensor with motion to generate a 2-D image. |  Download Scientific Diagram">
            <a:extLst>
              <a:ext uri="{FF2B5EF4-FFF2-40B4-BE49-F238E27FC236}">
                <a16:creationId xmlns:a16="http://schemas.microsoft.com/office/drawing/2014/main" id="{20018A9C-BCAE-BF20-DBC9-82A204E3A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821" y="4300161"/>
            <a:ext cx="5179093" cy="1974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966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2D73A5-4430-0F47-84CE-C3324CEBA797}"/>
              </a:ext>
            </a:extLst>
          </p:cNvPr>
          <p:cNvSpPr>
            <a:spLocks noGrp="1"/>
          </p:cNvSpPr>
          <p:nvPr>
            <p:ph type="ctrTitle"/>
          </p:nvPr>
        </p:nvSpPr>
        <p:spPr/>
        <p:txBody>
          <a:bodyPr/>
          <a:lstStyle/>
          <a:p>
            <a:r>
              <a:rPr lang="en-US" dirty="0"/>
              <a:t>Title</a:t>
            </a:r>
          </a:p>
        </p:txBody>
      </p:sp>
      <p:sp>
        <p:nvSpPr>
          <p:cNvPr id="5" name="Subtitle 4">
            <a:extLst>
              <a:ext uri="{FF2B5EF4-FFF2-40B4-BE49-F238E27FC236}">
                <a16:creationId xmlns:a16="http://schemas.microsoft.com/office/drawing/2014/main" id="{9107CE13-DFD5-424B-B4BF-ADF75F3976E0}"/>
              </a:ext>
            </a:extLst>
          </p:cNvPr>
          <p:cNvSpPr>
            <a:spLocks noGrp="1"/>
          </p:cNvSpPr>
          <p:nvPr>
            <p:ph type="subTitle" idx="1"/>
          </p:nvPr>
        </p:nvSpPr>
        <p:spPr/>
        <p:txBody>
          <a:bodyPr/>
          <a:lstStyle/>
          <a:p>
            <a:r>
              <a:rPr lang="en-US" altLang="ja-JP" dirty="0"/>
              <a:t>Subtitle</a:t>
            </a:r>
            <a:endParaRPr lang="ja-JP" altLang="en-US" dirty="0"/>
          </a:p>
        </p:txBody>
      </p:sp>
      <p:pic>
        <p:nvPicPr>
          <p:cNvPr id="2" name="Picture 1">
            <a:extLst>
              <a:ext uri="{FF2B5EF4-FFF2-40B4-BE49-F238E27FC236}">
                <a16:creationId xmlns:a16="http://schemas.microsoft.com/office/drawing/2014/main" id="{13F0D630-E2F9-AE46-D1A5-1F64CF77C2B7}"/>
              </a:ext>
            </a:extLst>
          </p:cNvPr>
          <p:cNvPicPr>
            <a:picLocks noChangeAspect="1"/>
          </p:cNvPicPr>
          <p:nvPr/>
        </p:nvPicPr>
        <p:blipFill>
          <a:blip r:embed="rId2"/>
          <a:stretch>
            <a:fillRect/>
          </a:stretch>
        </p:blipFill>
        <p:spPr>
          <a:xfrm>
            <a:off x="715814" y="639838"/>
            <a:ext cx="10760372" cy="5768983"/>
          </a:xfrm>
          <a:prstGeom prst="rect">
            <a:avLst/>
          </a:prstGeom>
        </p:spPr>
      </p:pic>
      <p:sp>
        <p:nvSpPr>
          <p:cNvPr id="7" name="Title 1">
            <a:extLst>
              <a:ext uri="{FF2B5EF4-FFF2-40B4-BE49-F238E27FC236}">
                <a16:creationId xmlns:a16="http://schemas.microsoft.com/office/drawing/2014/main" id="{AA61D105-86EA-D0D3-BAAC-BA3821749BDB}"/>
              </a:ext>
            </a:extLst>
          </p:cNvPr>
          <p:cNvSpPr txBox="1">
            <a:spLocks/>
          </p:cNvSpPr>
          <p:nvPr/>
        </p:nvSpPr>
        <p:spPr>
          <a:xfrm>
            <a:off x="-803372" y="325171"/>
            <a:ext cx="10515600" cy="994611"/>
          </a:xfrm>
          <a:prstGeom prst="rect">
            <a:avLst/>
          </a:prstGeom>
        </p:spPr>
        <p:txBody>
          <a:bodyPr vert="horz" lIns="91440" tIns="45720" rIns="91440" bIns="45720" rtlCol="0"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IN" sz="2400" dirty="0">
                <a:solidFill>
                  <a:schemeClr val="accent1"/>
                </a:solidFill>
                <a:latin typeface="Broadway" panose="04040905080B02020502" pitchFamily="82" charset="0"/>
              </a:rPr>
              <a:t>Image acquisition using sensor strips</a:t>
            </a:r>
          </a:p>
        </p:txBody>
      </p:sp>
      <p:sp>
        <p:nvSpPr>
          <p:cNvPr id="8" name="Content Placeholder 2">
            <a:extLst>
              <a:ext uri="{FF2B5EF4-FFF2-40B4-BE49-F238E27FC236}">
                <a16:creationId xmlns:a16="http://schemas.microsoft.com/office/drawing/2014/main" id="{BC054E1C-958B-39CD-BFE1-594CC85E66E1}"/>
              </a:ext>
            </a:extLst>
          </p:cNvPr>
          <p:cNvSpPr txBox="1">
            <a:spLocks/>
          </p:cNvSpPr>
          <p:nvPr/>
        </p:nvSpPr>
        <p:spPr>
          <a:xfrm>
            <a:off x="838200" y="1475874"/>
            <a:ext cx="10524344" cy="4701089"/>
          </a:xfrm>
          <a:prstGeom prst="rect">
            <a:avLst/>
          </a:prstGeom>
        </p:spPr>
        <p:txBody>
          <a:bodyPr>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A4AFB9E-D11E-EA97-24D4-E0A08294D862}"/>
              </a:ext>
            </a:extLst>
          </p:cNvPr>
          <p:cNvSpPr txBox="1">
            <a:spLocks/>
          </p:cNvSpPr>
          <p:nvPr/>
        </p:nvSpPr>
        <p:spPr>
          <a:xfrm>
            <a:off x="838200" y="1475874"/>
            <a:ext cx="10524344" cy="2620949"/>
          </a:xfrm>
          <a:prstGeom prst="rect">
            <a:avLst/>
          </a:prstGeom>
        </p:spPr>
        <p:txBody>
          <a:bodyPr>
            <a:no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i="0" u="none" strike="noStrike" baseline="0" dirty="0">
                <a:solidFill>
                  <a:srgbClr val="000000"/>
                </a:solidFill>
                <a:latin typeface="Gill Sans MT" panose="020B0502020104020203" pitchFamily="34" charset="0"/>
              </a:rPr>
              <a:t>A geometry that is used much more frequently than single sensors consists of an in-line arrangement of sensors in the form of a sensor strip. The strip provides imaging elements in one direction. Motion perpendicular to the strip provides imaging in the other direction, as shown in Fig.</a:t>
            </a:r>
          </a:p>
          <a:p>
            <a:r>
              <a:rPr lang="en-US" sz="1800"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This arrangement is used in most flat-bed scanners, and also in airborne imaging applications where aircraft mounted with this arrangement, flies over an constant altitude.</a:t>
            </a:r>
            <a:endParaRPr lang="en-IN" sz="1600" dirty="0">
              <a:effectLst/>
              <a:latin typeface="Gill Sans MT" panose="020B0502020104020203" pitchFamily="34" charset="0"/>
              <a:ea typeface="Calibri" panose="020F0502020204030204" pitchFamily="34" charset="0"/>
              <a:cs typeface="Times New Roman" panose="02020603050405020304" pitchFamily="18" charset="0"/>
            </a:endParaRPr>
          </a:p>
        </p:txBody>
      </p:sp>
      <p:pic>
        <p:nvPicPr>
          <p:cNvPr id="1026" name="Picture 2" descr="Image Acquisition in Digital Image Processing – Buzztech">
            <a:extLst>
              <a:ext uri="{FF2B5EF4-FFF2-40B4-BE49-F238E27FC236}">
                <a16:creationId xmlns:a16="http://schemas.microsoft.com/office/drawing/2014/main" id="{AD6BEF06-AA2D-E053-1657-24A7B2EA04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4905" y="4387877"/>
            <a:ext cx="3499987" cy="1777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747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838200" y="1475874"/>
            <a:ext cx="6059905" cy="4701089"/>
          </a:xfrm>
        </p:spPr>
        <p:txBody>
          <a:bodyPr>
            <a:normAutofit/>
          </a:bodyPr>
          <a:lstStyle/>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Sensor strips can also be in ring configuration as shown in the figure, which is used in medical and industrial imaging to obtain cross-sectional (“slice”) images of 3-D objects.</a:t>
            </a:r>
          </a:p>
          <a:p>
            <a:pPr>
              <a:lnSpc>
                <a:spcPct val="107000"/>
              </a:lnSpc>
              <a:spcAft>
                <a:spcPts val="800"/>
              </a:spcAft>
            </a:pPr>
            <a:r>
              <a:rPr lang="en-IN" sz="1800" dirty="0">
                <a:latin typeface="Gill Sans MT" panose="020B0502020104020203" pitchFamily="34" charset="0"/>
                <a:ea typeface="Calibri" panose="020F0502020204030204" pitchFamily="34" charset="0"/>
                <a:cs typeface="Times New Roman" panose="02020603050405020304" pitchFamily="18" charset="0"/>
              </a:rPr>
              <a:t>A rotating X-ray source provides illumination, and X-ray sensitive sensors opposite the source collect the energy that pass through the object.</a:t>
            </a: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This is the basis for medical and industrial computerized axial tomography (CAT) imaging. The output of sensors is processed by reconstruction algorithms whose objective is to transform the sensed data into meaningful cross-sectional images. </a:t>
            </a:r>
          </a:p>
        </p:txBody>
      </p:sp>
      <p:sp>
        <p:nvSpPr>
          <p:cNvPr id="6" name="Title 1">
            <a:extLst>
              <a:ext uri="{FF2B5EF4-FFF2-40B4-BE49-F238E27FC236}">
                <a16:creationId xmlns:a16="http://schemas.microsoft.com/office/drawing/2014/main" id="{FEC9DA81-C4AE-236A-4A88-E8E510D418C3}"/>
              </a:ext>
            </a:extLst>
          </p:cNvPr>
          <p:cNvSpPr txBox="1">
            <a:spLocks/>
          </p:cNvSpPr>
          <p:nvPr/>
        </p:nvSpPr>
        <p:spPr>
          <a:xfrm>
            <a:off x="-457202" y="269023"/>
            <a:ext cx="9471597" cy="994611"/>
          </a:xfrm>
          <a:prstGeom prst="rect">
            <a:avLst/>
          </a:prstGeom>
        </p:spPr>
        <p:txBody>
          <a:bodyPr vert="horz" lIns="91440" tIns="45720" rIns="91440" bIns="45720" rtlCol="0"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IN" sz="2400" dirty="0">
                <a:solidFill>
                  <a:schemeClr val="accent1"/>
                </a:solidFill>
                <a:latin typeface="Broadway" panose="04040905080B02020502" pitchFamily="82" charset="0"/>
              </a:rPr>
              <a:t>Image acquisition using sensor strips</a:t>
            </a:r>
          </a:p>
        </p:txBody>
      </p:sp>
      <p:pic>
        <p:nvPicPr>
          <p:cNvPr id="2052" name="Picture 4" descr="14 (a) Image acquisition using a linear sensor strip. (b) Image acquisition using a circular sensor strip.">
            <a:extLst>
              <a:ext uri="{FF2B5EF4-FFF2-40B4-BE49-F238E27FC236}">
                <a16:creationId xmlns:a16="http://schemas.microsoft.com/office/drawing/2014/main" id="{B7C44BEC-81CC-D967-6BF3-6DCAE9CDA0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009" r="1"/>
          <a:stretch/>
        </p:blipFill>
        <p:spPr bwMode="auto">
          <a:xfrm>
            <a:off x="7467600" y="1556181"/>
            <a:ext cx="3581400" cy="442075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5823976-9DD4-34D2-9CB3-D2ED1BA61E2C}"/>
              </a:ext>
            </a:extLst>
          </p:cNvPr>
          <p:cNvSpPr/>
          <p:nvPr/>
        </p:nvSpPr>
        <p:spPr>
          <a:xfrm>
            <a:off x="7210927" y="1788695"/>
            <a:ext cx="753979" cy="8021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446866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838200" y="1475874"/>
            <a:ext cx="6059905" cy="4701089"/>
          </a:xfrm>
        </p:spPr>
        <p:txBody>
          <a:bodyPr>
            <a:normAutofit fontScale="92500"/>
          </a:bodyPr>
          <a:lstStyle/>
          <a:p>
            <a:pPr>
              <a:lnSpc>
                <a:spcPct val="107000"/>
              </a:lnSpc>
              <a:spcAft>
                <a:spcPts val="800"/>
              </a:spcAft>
            </a:pPr>
            <a:r>
              <a:rPr lang="en-IN" sz="1600" dirty="0">
                <a:effectLst/>
                <a:latin typeface="Gill Sans MT" panose="020B0502020104020203" pitchFamily="34" charset="0"/>
                <a:ea typeface="Calibri" panose="020F0502020204030204" pitchFamily="34" charset="0"/>
                <a:cs typeface="Times New Roman" panose="02020603050405020304" pitchFamily="18" charset="0"/>
              </a:rPr>
              <a:t>The individual sensing elements in electromagnetic and ultrasonic sensing devices are frequently arranged in the form of 2-D array.</a:t>
            </a:r>
          </a:p>
          <a:p>
            <a:pPr>
              <a:lnSpc>
                <a:spcPct val="107000"/>
              </a:lnSpc>
              <a:spcAft>
                <a:spcPts val="800"/>
              </a:spcAft>
            </a:pPr>
            <a:r>
              <a:rPr lang="en-IN" sz="1600" dirty="0">
                <a:effectLst/>
                <a:latin typeface="Gill Sans MT" panose="020B0502020104020203" pitchFamily="34" charset="0"/>
                <a:ea typeface="Calibri" panose="020F0502020204030204" pitchFamily="34" charset="0"/>
                <a:cs typeface="Times New Roman" panose="02020603050405020304" pitchFamily="18" charset="0"/>
              </a:rPr>
              <a:t>The response of </a:t>
            </a:r>
            <a:r>
              <a:rPr lang="en-IN" sz="1600" dirty="0">
                <a:latin typeface="Gill Sans MT" panose="020B0502020104020203" pitchFamily="34" charset="0"/>
                <a:ea typeface="Calibri" panose="020F0502020204030204" pitchFamily="34" charset="0"/>
                <a:cs typeface="Times New Roman" panose="02020603050405020304" pitchFamily="18" charset="0"/>
              </a:rPr>
              <a:t>each sensor is proportional to the integral of the light energy projected onto the surface of the sensor, a property that is used in astronomical and other applications requiring low noise images.</a:t>
            </a:r>
          </a:p>
          <a:p>
            <a:pPr>
              <a:lnSpc>
                <a:spcPct val="107000"/>
              </a:lnSpc>
              <a:spcAft>
                <a:spcPts val="800"/>
              </a:spcAft>
            </a:pPr>
            <a:r>
              <a:rPr lang="en-IN" sz="1600" dirty="0">
                <a:effectLst/>
                <a:latin typeface="Gill Sans MT" panose="020B0502020104020203" pitchFamily="34" charset="0"/>
                <a:ea typeface="Calibri" panose="020F0502020204030204" pitchFamily="34" charset="0"/>
                <a:cs typeface="Times New Roman" panose="02020603050405020304" pitchFamily="18" charset="0"/>
              </a:rPr>
              <a:t>The key advantage of sensor arrays is that complete image can be obtained by focusing the energy pattern onto the surface of the array, motion is obviously not necessary.</a:t>
            </a:r>
          </a:p>
          <a:p>
            <a:pPr>
              <a:lnSpc>
                <a:spcPct val="107000"/>
              </a:lnSpc>
              <a:spcAft>
                <a:spcPts val="800"/>
              </a:spcAft>
            </a:pPr>
            <a:r>
              <a:rPr lang="en-IN" sz="1600" dirty="0">
                <a:latin typeface="Gill Sans MT" panose="020B0502020104020203" pitchFamily="34" charset="0"/>
                <a:ea typeface="Calibri" panose="020F0502020204030204" pitchFamily="34" charset="0"/>
                <a:cs typeface="Times New Roman" panose="02020603050405020304" pitchFamily="18" charset="0"/>
              </a:rPr>
              <a:t>The image system focuses the image onto the sensor array, which coincides with the focal plane of the lens of image system, that produces outputs proportional to the integral of the light received at each sensor, that is digitized.</a:t>
            </a:r>
            <a:endParaRPr lang="en-IN" sz="1600" dirty="0">
              <a:effectLst/>
              <a:latin typeface="Gill Sans MT" panose="020B0502020104020203" pitchFamily="34" charset="0"/>
              <a:ea typeface="Calibri" panose="020F0502020204030204" pitchFamily="34" charset="0"/>
              <a:cs typeface="Times New Roman" panose="02020603050405020304" pitchFamily="18" charset="0"/>
            </a:endParaRPr>
          </a:p>
        </p:txBody>
      </p:sp>
      <p:sp>
        <p:nvSpPr>
          <p:cNvPr id="6" name="Title 1">
            <a:extLst>
              <a:ext uri="{FF2B5EF4-FFF2-40B4-BE49-F238E27FC236}">
                <a16:creationId xmlns:a16="http://schemas.microsoft.com/office/drawing/2014/main" id="{FEC9DA81-C4AE-236A-4A88-E8E510D418C3}"/>
              </a:ext>
            </a:extLst>
          </p:cNvPr>
          <p:cNvSpPr txBox="1">
            <a:spLocks/>
          </p:cNvSpPr>
          <p:nvPr/>
        </p:nvSpPr>
        <p:spPr>
          <a:xfrm>
            <a:off x="-336886" y="269023"/>
            <a:ext cx="9471597" cy="994611"/>
          </a:xfrm>
          <a:prstGeom prst="rect">
            <a:avLst/>
          </a:prstGeom>
        </p:spPr>
        <p:txBody>
          <a:bodyPr vert="horz" lIns="91440" tIns="45720" rIns="91440" bIns="45720" rtlCol="0"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IN" sz="2400" dirty="0">
                <a:solidFill>
                  <a:schemeClr val="accent1"/>
                </a:solidFill>
                <a:latin typeface="Broadway" panose="04040905080B02020502" pitchFamily="82" charset="0"/>
              </a:rPr>
              <a:t>Image acquisition using sensor arrays</a:t>
            </a:r>
          </a:p>
        </p:txBody>
      </p:sp>
      <p:pic>
        <p:nvPicPr>
          <p:cNvPr id="2" name="Picture 2" descr="15 An example of the digital image acquisition process. (a) Energy (&quot;illumination&quot;) source. (b) An element of a scene. (c) Imaging system. (d) Projection of the scene onto the image plane. (e) Digitized image.">
            <a:extLst>
              <a:ext uri="{FF2B5EF4-FFF2-40B4-BE49-F238E27FC236}">
                <a16:creationId xmlns:a16="http://schemas.microsoft.com/office/drawing/2014/main" id="{4F2E5DD4-ABAD-EAA8-D589-68033AA38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400" y="2318084"/>
            <a:ext cx="4370400" cy="2447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883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2E024-18A9-C6A5-F6D8-1DFCA4EFFBF8}"/>
              </a:ext>
            </a:extLst>
          </p:cNvPr>
          <p:cNvSpPr>
            <a:spLocks noGrp="1"/>
          </p:cNvSpPr>
          <p:nvPr>
            <p:ph type="title"/>
          </p:nvPr>
        </p:nvSpPr>
        <p:spPr>
          <a:xfrm>
            <a:off x="838200" y="552700"/>
            <a:ext cx="10515600" cy="923174"/>
          </a:xfrm>
        </p:spPr>
        <p:txBody>
          <a:bodyPr/>
          <a:lstStyle/>
          <a:p>
            <a:r>
              <a:rPr lang="en-IN" dirty="0">
                <a:latin typeface="Broadway" panose="04040905080B02020502" pitchFamily="82" charset="0"/>
              </a:rPr>
              <a:t>A simple image formation model</a:t>
            </a:r>
          </a:p>
        </p:txBody>
      </p:sp>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838200" y="1475874"/>
            <a:ext cx="10524344" cy="4701089"/>
          </a:xfrm>
        </p:spPr>
        <p:txBody>
          <a:bodyPr>
            <a:normAutofit/>
          </a:bodyPr>
          <a:lstStyle/>
          <a:p>
            <a:r>
              <a:rPr lang="en-US" sz="1800" dirty="0">
                <a:latin typeface="Gill Sans MT" panose="020B0502020104020203" pitchFamily="34" charset="0"/>
                <a:ea typeface="Calibri" panose="020F0502020204030204" pitchFamily="34" charset="0"/>
                <a:cs typeface="Times New Roman" panose="02020603050405020304" pitchFamily="18" charset="0"/>
              </a:rPr>
              <a:t>We denote images by two-dimensional functions of the form f(</a:t>
            </a:r>
            <a:r>
              <a:rPr lang="en-US" sz="1800" dirty="0" err="1">
                <a:latin typeface="Gill Sans MT" panose="020B0502020104020203" pitchFamily="34" charset="0"/>
                <a:ea typeface="Calibri" panose="020F0502020204030204" pitchFamily="34" charset="0"/>
                <a:cs typeface="Times New Roman" panose="02020603050405020304" pitchFamily="18" charset="0"/>
              </a:rPr>
              <a:t>x,y</a:t>
            </a:r>
            <a:r>
              <a:rPr lang="en-US" sz="1800" dirty="0">
                <a:latin typeface="Gill Sans MT" panose="020B0502020104020203" pitchFamily="34" charset="0"/>
                <a:ea typeface="Calibri" panose="020F0502020204030204" pitchFamily="34" charset="0"/>
                <a:cs typeface="Times New Roman" panose="02020603050405020304" pitchFamily="18" charset="0"/>
              </a:rPr>
              <a:t>). The value of f at spatial coordinates (</a:t>
            </a:r>
            <a:r>
              <a:rPr lang="en-US" sz="1800" dirty="0" err="1">
                <a:latin typeface="Gill Sans MT" panose="020B0502020104020203" pitchFamily="34" charset="0"/>
                <a:ea typeface="Calibri" panose="020F0502020204030204" pitchFamily="34" charset="0"/>
                <a:cs typeface="Times New Roman" panose="02020603050405020304" pitchFamily="18" charset="0"/>
              </a:rPr>
              <a:t>x,y</a:t>
            </a:r>
            <a:r>
              <a:rPr lang="en-US" sz="1800" dirty="0">
                <a:latin typeface="Gill Sans MT" panose="020B0502020104020203" pitchFamily="34" charset="0"/>
                <a:ea typeface="Calibri" panose="020F0502020204030204" pitchFamily="34" charset="0"/>
                <a:cs typeface="Times New Roman" panose="02020603050405020304" pitchFamily="18" charset="0"/>
              </a:rPr>
              <a:t>) is a scalar quantity whose physical meaning determined by the source of the image, and whose values are proportional to energy radiated by physical source (e.g., electromagnetic waves) .As a consequence, f(</a:t>
            </a:r>
            <a:r>
              <a:rPr lang="en-US" sz="1800" dirty="0" err="1">
                <a:latin typeface="Gill Sans MT" panose="020B0502020104020203" pitchFamily="34" charset="0"/>
                <a:ea typeface="Calibri" panose="020F0502020204030204" pitchFamily="34" charset="0"/>
                <a:cs typeface="Times New Roman" panose="02020603050405020304" pitchFamily="18" charset="0"/>
              </a:rPr>
              <a:t>x,y</a:t>
            </a:r>
            <a:r>
              <a:rPr lang="en-US" sz="1800" dirty="0">
                <a:latin typeface="Gill Sans MT" panose="020B0502020104020203" pitchFamily="34" charset="0"/>
                <a:ea typeface="Calibri" panose="020F0502020204030204" pitchFamily="34" charset="0"/>
                <a:cs typeface="Times New Roman" panose="02020603050405020304" pitchFamily="18" charset="0"/>
              </a:rPr>
              <a:t>) must be non-negative and finite.</a:t>
            </a:r>
          </a:p>
          <a:p>
            <a:r>
              <a:rPr lang="en-US" sz="1800" dirty="0">
                <a:latin typeface="Gill Sans MT" panose="020B0502020104020203" pitchFamily="34" charset="0"/>
                <a:ea typeface="Calibri" panose="020F0502020204030204" pitchFamily="34" charset="0"/>
                <a:cs typeface="Times New Roman" panose="02020603050405020304" pitchFamily="18" charset="0"/>
              </a:rPr>
              <a:t>A function f(</a:t>
            </a:r>
            <a:r>
              <a:rPr lang="en-US" sz="1800" dirty="0" err="1">
                <a:latin typeface="Gill Sans MT" panose="020B0502020104020203" pitchFamily="34" charset="0"/>
                <a:ea typeface="Calibri" panose="020F0502020204030204" pitchFamily="34" charset="0"/>
                <a:cs typeface="Times New Roman" panose="02020603050405020304" pitchFamily="18" charset="0"/>
              </a:rPr>
              <a:t>x,y</a:t>
            </a:r>
            <a:r>
              <a:rPr lang="en-US" sz="1800" dirty="0">
                <a:latin typeface="Gill Sans MT" panose="020B0502020104020203" pitchFamily="34" charset="0"/>
                <a:ea typeface="Calibri" panose="020F0502020204030204" pitchFamily="34" charset="0"/>
                <a:cs typeface="Times New Roman" panose="02020603050405020304" pitchFamily="18" charset="0"/>
              </a:rPr>
              <a:t>) is characterized by two components: </a:t>
            </a:r>
          </a:p>
          <a:p>
            <a:pPr marL="342900" indent="-342900">
              <a:buFont typeface="+mj-lt"/>
              <a:buAutoNum type="arabicPeriod"/>
            </a:pPr>
            <a:r>
              <a:rPr lang="en-US" sz="1800" dirty="0">
                <a:latin typeface="Gill Sans MT" panose="020B0502020104020203" pitchFamily="34" charset="0"/>
                <a:ea typeface="Calibri" panose="020F0502020204030204" pitchFamily="34" charset="0"/>
                <a:cs typeface="Times New Roman" panose="02020603050405020304" pitchFamily="18" charset="0"/>
              </a:rPr>
              <a:t>The amount of source illumination incident on the scene being viewed.</a:t>
            </a:r>
          </a:p>
          <a:p>
            <a:pPr marL="342900" indent="-342900">
              <a:buFont typeface="+mj-lt"/>
              <a:buAutoNum type="arabicPeriod"/>
            </a:pPr>
            <a:r>
              <a:rPr lang="en-US" sz="1800" dirty="0">
                <a:latin typeface="Gill Sans MT" panose="020B0502020104020203" pitchFamily="34" charset="0"/>
                <a:ea typeface="Calibri" panose="020F0502020204030204" pitchFamily="34" charset="0"/>
                <a:cs typeface="Times New Roman" panose="02020603050405020304" pitchFamily="18" charset="0"/>
              </a:rPr>
              <a:t>The amount of illumination reflected by the object in the scene.</a:t>
            </a:r>
          </a:p>
          <a:p>
            <a:r>
              <a:rPr lang="en-US" sz="1800" dirty="0">
                <a:latin typeface="Gill Sans MT" panose="020B0502020104020203" pitchFamily="34" charset="0"/>
                <a:ea typeface="Calibri" panose="020F0502020204030204" pitchFamily="34" charset="0"/>
                <a:cs typeface="Times New Roman" panose="02020603050405020304" pitchFamily="18" charset="0"/>
              </a:rPr>
              <a:t>These are called the illumination and reflectance components, denoted by </a:t>
            </a:r>
            <a:r>
              <a:rPr lang="en-US" sz="1800" dirty="0" err="1">
                <a:latin typeface="Gill Sans MT" panose="020B0502020104020203" pitchFamily="34" charset="0"/>
                <a:ea typeface="Calibri" panose="020F0502020204030204" pitchFamily="34" charset="0"/>
                <a:cs typeface="Times New Roman" panose="02020603050405020304" pitchFamily="18" charset="0"/>
              </a:rPr>
              <a:t>i</a:t>
            </a:r>
            <a:r>
              <a:rPr lang="en-US" sz="1800" dirty="0">
                <a:latin typeface="Gill Sans MT" panose="020B0502020104020203" pitchFamily="34" charset="0"/>
                <a:ea typeface="Calibri" panose="020F0502020204030204" pitchFamily="34" charset="0"/>
                <a:cs typeface="Times New Roman" panose="02020603050405020304" pitchFamily="18" charset="0"/>
              </a:rPr>
              <a:t>(</a:t>
            </a:r>
            <a:r>
              <a:rPr lang="en-US" sz="1800" dirty="0" err="1">
                <a:latin typeface="Gill Sans MT" panose="020B0502020104020203" pitchFamily="34" charset="0"/>
                <a:ea typeface="Calibri" panose="020F0502020204030204" pitchFamily="34" charset="0"/>
                <a:cs typeface="Times New Roman" panose="02020603050405020304" pitchFamily="18" charset="0"/>
              </a:rPr>
              <a:t>x,y</a:t>
            </a:r>
            <a:r>
              <a:rPr lang="en-US" sz="1800" dirty="0">
                <a:latin typeface="Gill Sans MT" panose="020B0502020104020203" pitchFamily="34" charset="0"/>
                <a:ea typeface="Calibri" panose="020F0502020204030204" pitchFamily="34" charset="0"/>
                <a:cs typeface="Times New Roman" panose="02020603050405020304" pitchFamily="18" charset="0"/>
              </a:rPr>
              <a:t>) and r(</a:t>
            </a:r>
            <a:r>
              <a:rPr lang="en-US" sz="1800" dirty="0" err="1">
                <a:latin typeface="Gill Sans MT" panose="020B0502020104020203" pitchFamily="34" charset="0"/>
                <a:ea typeface="Calibri" panose="020F0502020204030204" pitchFamily="34" charset="0"/>
                <a:cs typeface="Times New Roman" panose="02020603050405020304" pitchFamily="18" charset="0"/>
              </a:rPr>
              <a:t>x,y</a:t>
            </a:r>
            <a:r>
              <a:rPr lang="en-US" sz="1800" dirty="0">
                <a:latin typeface="Gill Sans MT" panose="020B0502020104020203" pitchFamily="34" charset="0"/>
                <a:ea typeface="Calibri" panose="020F0502020204030204" pitchFamily="34" charset="0"/>
                <a:cs typeface="Times New Roman" panose="02020603050405020304" pitchFamily="18" charset="0"/>
              </a:rPr>
              <a:t>). The two function combine as a product to form f(</a:t>
            </a:r>
            <a:r>
              <a:rPr lang="en-US" sz="1800" dirty="0" err="1">
                <a:latin typeface="Gill Sans MT" panose="020B0502020104020203" pitchFamily="34" charset="0"/>
                <a:ea typeface="Calibri" panose="020F0502020204030204" pitchFamily="34" charset="0"/>
                <a:cs typeface="Times New Roman" panose="02020603050405020304" pitchFamily="18" charset="0"/>
              </a:rPr>
              <a:t>x,y</a:t>
            </a:r>
            <a:r>
              <a:rPr lang="en-US" sz="1800" dirty="0">
                <a:latin typeface="Gill Sans MT" panose="020B0502020104020203"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302883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1AA6A-68D8-451E-BB15-823A741DAE3D}"/>
              </a:ext>
            </a:extLst>
          </p:cNvPr>
          <p:cNvSpPr>
            <a:spLocks noGrp="1"/>
          </p:cNvSpPr>
          <p:nvPr>
            <p:ph type="title"/>
          </p:nvPr>
        </p:nvSpPr>
        <p:spPr/>
        <p:txBody>
          <a:bodyPr/>
          <a:lstStyle/>
          <a:p>
            <a:r>
              <a:rPr lang="en-US" sz="2800" dirty="0">
                <a:latin typeface="Broadway" panose="04040905080B02020502" pitchFamily="82" charset="0"/>
              </a:rPr>
              <a:t>Table of Contents</a:t>
            </a:r>
          </a:p>
        </p:txBody>
      </p:sp>
      <p:sp>
        <p:nvSpPr>
          <p:cNvPr id="5" name="Content Placeholder 4">
            <a:extLst>
              <a:ext uri="{FF2B5EF4-FFF2-40B4-BE49-F238E27FC236}">
                <a16:creationId xmlns:a16="http://schemas.microsoft.com/office/drawing/2014/main" id="{292334B7-9714-4E0B-A27D-DC9C77B9772C}"/>
              </a:ext>
            </a:extLst>
          </p:cNvPr>
          <p:cNvSpPr>
            <a:spLocks noGrp="1"/>
          </p:cNvSpPr>
          <p:nvPr>
            <p:ph sz="quarter" idx="12"/>
          </p:nvPr>
        </p:nvSpPr>
        <p:spPr>
          <a:xfrm>
            <a:off x="1126837" y="2055837"/>
            <a:ext cx="4086147" cy="3949480"/>
          </a:xfrm>
        </p:spPr>
        <p:txBody>
          <a:bodyPr>
            <a:noAutofit/>
          </a:bodyPr>
          <a:lstStyle/>
          <a:p>
            <a:r>
              <a:rPr lang="en-US" sz="1800" dirty="0">
                <a:latin typeface="Bahnschrift Light" panose="020B0502040204020203" pitchFamily="34" charset="0"/>
              </a:rPr>
              <a:t>Objectives</a:t>
            </a:r>
          </a:p>
          <a:p>
            <a:r>
              <a:rPr lang="en-US" sz="1800" dirty="0">
                <a:latin typeface="Bahnschrift Light" panose="020B0502040204020203" pitchFamily="34" charset="0"/>
              </a:rPr>
              <a:t>Structure of human eye</a:t>
            </a:r>
          </a:p>
          <a:p>
            <a:r>
              <a:rPr lang="en-US" sz="1800" dirty="0">
                <a:latin typeface="Bahnschrift Light" panose="020B0502040204020203" pitchFamily="34" charset="0"/>
              </a:rPr>
              <a:t>Image formation in the eye</a:t>
            </a:r>
          </a:p>
          <a:p>
            <a:r>
              <a:rPr lang="en-US" sz="1800" dirty="0">
                <a:latin typeface="Bahnschrift Light" panose="020B0502040204020203" pitchFamily="34" charset="0"/>
              </a:rPr>
              <a:t>Brightness adaptation in the eye</a:t>
            </a:r>
          </a:p>
          <a:p>
            <a:r>
              <a:rPr lang="en-US" sz="1800" dirty="0">
                <a:latin typeface="Bahnschrift Light" panose="020B0502040204020203" pitchFamily="34" charset="0"/>
              </a:rPr>
              <a:t>Brightness discrimination in the eye</a:t>
            </a:r>
          </a:p>
        </p:txBody>
      </p:sp>
      <p:sp>
        <p:nvSpPr>
          <p:cNvPr id="6" name="Content Placeholder 5">
            <a:extLst>
              <a:ext uri="{FF2B5EF4-FFF2-40B4-BE49-F238E27FC236}">
                <a16:creationId xmlns:a16="http://schemas.microsoft.com/office/drawing/2014/main" id="{AB148F28-6F26-435B-B8C6-FEF59542B9ED}"/>
              </a:ext>
            </a:extLst>
          </p:cNvPr>
          <p:cNvSpPr>
            <a:spLocks noGrp="1"/>
          </p:cNvSpPr>
          <p:nvPr>
            <p:ph sz="quarter" idx="13"/>
          </p:nvPr>
        </p:nvSpPr>
        <p:spPr>
          <a:xfrm>
            <a:off x="6861067" y="2038571"/>
            <a:ext cx="4086667" cy="3949480"/>
          </a:xfrm>
        </p:spPr>
        <p:txBody>
          <a:bodyPr>
            <a:normAutofit lnSpcReduction="10000"/>
          </a:bodyPr>
          <a:lstStyle/>
          <a:p>
            <a:r>
              <a:rPr lang="en-US" sz="1800" dirty="0">
                <a:latin typeface="Bahnschrift Light" panose="020B0502040204020203" pitchFamily="34" charset="0"/>
              </a:rPr>
              <a:t>Light and electromagnetic spectrum.</a:t>
            </a:r>
          </a:p>
          <a:p>
            <a:r>
              <a:rPr lang="en-US" sz="1800" dirty="0">
                <a:latin typeface="Bahnschrift Light" panose="020B0502040204020203" pitchFamily="34" charset="0"/>
              </a:rPr>
              <a:t>Image sensing and acquisition.</a:t>
            </a:r>
          </a:p>
          <a:p>
            <a:r>
              <a:rPr lang="en-US" sz="1800" dirty="0">
                <a:latin typeface="Bahnschrift Light" panose="020B0502040204020203" pitchFamily="34" charset="0"/>
              </a:rPr>
              <a:t>A simple image formation model. </a:t>
            </a:r>
          </a:p>
          <a:p>
            <a:r>
              <a:rPr lang="en-US" sz="1800" dirty="0">
                <a:latin typeface="Bahnschrift Light" panose="020B0502040204020203" pitchFamily="34" charset="0"/>
              </a:rPr>
              <a:t>Image sampling and quantization.</a:t>
            </a:r>
          </a:p>
          <a:p>
            <a:endParaRPr lang="en-US" sz="1800" dirty="0">
              <a:latin typeface="Britannic Bold" panose="020B0903060703020204" pitchFamily="34" charset="0"/>
            </a:endParaRPr>
          </a:p>
        </p:txBody>
      </p:sp>
    </p:spTree>
    <p:extLst>
      <p:ext uri="{BB962C8B-B14F-4D97-AF65-F5344CB8AC3E}">
        <p14:creationId xmlns:p14="http://schemas.microsoft.com/office/powerpoint/2010/main" val="2656529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2E024-18A9-C6A5-F6D8-1DFCA4EFFBF8}"/>
              </a:ext>
            </a:extLst>
          </p:cNvPr>
          <p:cNvSpPr>
            <a:spLocks noGrp="1"/>
          </p:cNvSpPr>
          <p:nvPr>
            <p:ph type="title"/>
          </p:nvPr>
        </p:nvSpPr>
        <p:spPr>
          <a:xfrm>
            <a:off x="838200" y="552700"/>
            <a:ext cx="10515600" cy="923174"/>
          </a:xfrm>
        </p:spPr>
        <p:txBody>
          <a:bodyPr/>
          <a:lstStyle/>
          <a:p>
            <a:r>
              <a:rPr lang="en-IN" sz="2800" dirty="0">
                <a:latin typeface="Broadway" panose="04040905080B02020502" pitchFamily="82" charset="0"/>
              </a:rPr>
              <a:t>A simple image formation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829456" y="1411705"/>
                <a:ext cx="10524344" cy="4701089"/>
              </a:xfrm>
            </p:spPr>
            <p:txBody>
              <a:bodyPr>
                <a:normAutofit lnSpcReduction="10000"/>
              </a:bodyPr>
              <a:lstStyle/>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The reflectance is bounded by 0(total absorption) and 1(total reflectance). </a:t>
                </a:r>
              </a:p>
              <a:p>
                <a:pPr marL="0" indent="0" algn="ctr">
                  <a:lnSpc>
                    <a:spcPct val="107000"/>
                  </a:lnSpc>
                  <a:spcAft>
                    <a:spcPts val="800"/>
                  </a:spcAft>
                  <a:buNone/>
                </a:pPr>
                <a14:m>
                  <m:oMathPara xmlns:m="http://schemas.openxmlformats.org/officeDocument/2006/math">
                    <m:oMathParaPr>
                      <m:jc m:val="centerGroup"/>
                    </m:oMathParaPr>
                    <m:oMath xmlns:m="http://schemas.openxmlformats.org/officeDocument/2006/math">
                      <m:r>
                        <a:rPr lang="en-IN" sz="1800" b="0" i="1" smtClean="0">
                          <a:effectLst/>
                          <a:latin typeface="Cambria Math" panose="02040503050406030204" pitchFamily="18" charset="0"/>
                          <a:ea typeface="Calibri" panose="020F0502020204030204" pitchFamily="34" charset="0"/>
                          <a:cs typeface="Times New Roman" panose="02020603050405020304" pitchFamily="18" charset="0"/>
                        </a:rPr>
                        <m:t>0</m:t>
                      </m:r>
                      <m:r>
                        <a:rPr lang="en-IN" sz="1800"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effectLst/>
                          <a:latin typeface="Cambria Math" panose="02040503050406030204" pitchFamily="18" charset="0"/>
                          <a:ea typeface="Calibri" panose="020F0502020204030204" pitchFamily="34" charset="0"/>
                          <a:cs typeface="Times New Roman" panose="02020603050405020304" pitchFamily="18" charset="0"/>
                        </a:rPr>
                        <m:t>𝑟</m:t>
                      </m:r>
                      <m:d>
                        <m:dPr>
                          <m:ctrlPr>
                            <a:rPr lang="en-IN" sz="18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IN" sz="1800" b="0" i="1" smtClean="0">
                              <a:effectLst/>
                              <a:latin typeface="Cambria Math" panose="02040503050406030204" pitchFamily="18" charset="0"/>
                              <a:ea typeface="Calibri" panose="020F0502020204030204" pitchFamily="34" charset="0"/>
                              <a:cs typeface="Times New Roman" panose="02020603050405020304" pitchFamily="18" charset="0"/>
                            </a:rPr>
                            <m:t>𝑥</m:t>
                          </m:r>
                          <m:r>
                            <a:rPr lang="en-IN" sz="18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effectLst/>
                              <a:latin typeface="Cambria Math" panose="02040503050406030204" pitchFamily="18" charset="0"/>
                              <a:ea typeface="Calibri" panose="020F0502020204030204" pitchFamily="34" charset="0"/>
                              <a:cs typeface="Times New Roman" panose="02020603050405020304" pitchFamily="18" charset="0"/>
                            </a:rPr>
                            <m:t>𝑦</m:t>
                          </m:r>
                        </m:e>
                      </m:d>
                      <m:r>
                        <a:rPr lang="en-IN" sz="1800" b="0" i="1" smtClean="0">
                          <a:effectLst/>
                          <a:latin typeface="Cambria Math" panose="02040503050406030204" pitchFamily="18" charset="0"/>
                          <a:ea typeface="Cambria Math" panose="02040503050406030204" pitchFamily="18" charset="0"/>
                          <a:cs typeface="Times New Roman" panose="02020603050405020304" pitchFamily="18" charset="0"/>
                        </a:rPr>
                        <m:t>≤1, 0≤</m:t>
                      </m:r>
                      <m:r>
                        <a:rPr lang="en-IN" sz="1800" b="0" i="1" smtClean="0">
                          <a:effectLst/>
                          <a:latin typeface="Cambria Math" panose="02040503050406030204" pitchFamily="18" charset="0"/>
                          <a:ea typeface="Cambria Math" panose="02040503050406030204" pitchFamily="18" charset="0"/>
                          <a:cs typeface="Times New Roman" panose="02020603050405020304" pitchFamily="18" charset="0"/>
                        </a:rPr>
                        <m:t>𝑖</m:t>
                      </m:r>
                      <m:d>
                        <m:dPr>
                          <m:ctrlPr>
                            <a:rPr lang="en-IN" sz="1800" b="0" i="1"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IN" sz="1800" b="0" i="1" smtClean="0">
                              <a:effectLst/>
                              <a:latin typeface="Cambria Math" panose="02040503050406030204" pitchFamily="18" charset="0"/>
                              <a:ea typeface="Cambria Math" panose="02040503050406030204" pitchFamily="18" charset="0"/>
                              <a:cs typeface="Times New Roman" panose="02020603050405020304" pitchFamily="18" charset="0"/>
                            </a:rPr>
                            <m:t>𝑥</m:t>
                          </m:r>
                          <m:r>
                            <a:rPr lang="en-IN" sz="1800"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effectLst/>
                              <a:latin typeface="Cambria Math" panose="02040503050406030204" pitchFamily="18" charset="0"/>
                              <a:ea typeface="Cambria Math" panose="02040503050406030204" pitchFamily="18" charset="0"/>
                              <a:cs typeface="Times New Roman" panose="02020603050405020304" pitchFamily="18" charset="0"/>
                            </a:rPr>
                            <m:t>𝑦</m:t>
                          </m:r>
                        </m:e>
                      </m:d>
                      <m:r>
                        <a:rPr lang="en-IN" sz="1800" b="0" i="1" smtClean="0">
                          <a:effectLst/>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IN" sz="1800" b="0" dirty="0">
                  <a:latin typeface="Gill Sans MT" panose="020B05020201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The nature of </a:t>
                </a:r>
                <a:r>
                  <a:rPr lang="en-IN" sz="1800" dirty="0" err="1">
                    <a:effectLst/>
                    <a:latin typeface="Gill Sans MT" panose="020B0502020104020203" pitchFamily="34" charset="0"/>
                    <a:ea typeface="Calibri" panose="020F0502020204030204" pitchFamily="34" charset="0"/>
                    <a:cs typeface="Times New Roman" panose="02020603050405020304" pitchFamily="18" charset="0"/>
                  </a:rPr>
                  <a:t>i</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a:t>
                </a:r>
                <a:r>
                  <a:rPr lang="en-IN" sz="1800" dirty="0" err="1">
                    <a:effectLst/>
                    <a:latin typeface="Gill Sans MT" panose="020B0502020104020203" pitchFamily="34" charset="0"/>
                    <a:ea typeface="Calibri" panose="020F0502020204030204" pitchFamily="34" charset="0"/>
                    <a:cs typeface="Times New Roman" panose="02020603050405020304" pitchFamily="18" charset="0"/>
                  </a:rPr>
                  <a:t>x,y</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 is determined </a:t>
                </a:r>
                <a:r>
                  <a:rPr lang="en-IN" sz="1800" dirty="0">
                    <a:latin typeface="Gill Sans MT" panose="020B0502020104020203" pitchFamily="34" charset="0"/>
                    <a:ea typeface="Calibri" panose="020F0502020204030204" pitchFamily="34" charset="0"/>
                    <a:cs typeface="Times New Roman" panose="02020603050405020304" pitchFamily="18" charset="0"/>
                  </a:rPr>
                  <a:t>by the illumination source and r(</a:t>
                </a:r>
                <a:r>
                  <a:rPr lang="en-IN" sz="1800" dirty="0" err="1">
                    <a:latin typeface="Gill Sans MT" panose="020B0502020104020203" pitchFamily="34" charset="0"/>
                    <a:ea typeface="Calibri" panose="020F0502020204030204" pitchFamily="34" charset="0"/>
                    <a:cs typeface="Times New Roman" panose="02020603050405020304" pitchFamily="18" charset="0"/>
                  </a:rPr>
                  <a:t>x,y</a:t>
                </a:r>
                <a:r>
                  <a:rPr lang="en-IN" sz="1800" dirty="0">
                    <a:latin typeface="Gill Sans MT" panose="020B0502020104020203" pitchFamily="34" charset="0"/>
                    <a:ea typeface="Calibri" panose="020F0502020204030204" pitchFamily="34" charset="0"/>
                    <a:cs typeface="Times New Roman" panose="02020603050405020304" pitchFamily="18" charset="0"/>
                  </a:rPr>
                  <a:t>) is determined by the characteristics of the imaged objects.</a:t>
                </a:r>
              </a:p>
              <a:p>
                <a:pPr>
                  <a:lnSpc>
                    <a:spcPct val="107000"/>
                  </a:lnSpc>
                  <a:spcAft>
                    <a:spcPts val="800"/>
                  </a:spcAft>
                </a:pPr>
                <a:r>
                  <a:rPr lang="en-IN" sz="1800" b="0" dirty="0">
                    <a:effectLst/>
                    <a:latin typeface="Gill Sans MT" panose="020B0502020104020203" pitchFamily="34" charset="0"/>
                    <a:ea typeface="Calibri" panose="020F0502020204030204" pitchFamily="34" charset="0"/>
                    <a:cs typeface="Times New Roman" panose="02020603050405020304" pitchFamily="18" charset="0"/>
                  </a:rPr>
                  <a:t>These expressions are also applicable to images formed via transmission of the illumination through a medium, such as chest X-ray. In this case, we would deal with a transmissivity instead of reflectivity function.</a:t>
                </a:r>
              </a:p>
              <a:p>
                <a:pPr>
                  <a:lnSpc>
                    <a:spcPct val="107000"/>
                  </a:lnSpc>
                  <a:spcAft>
                    <a:spcPts val="800"/>
                  </a:spcAft>
                </a:pPr>
                <a:r>
                  <a:rPr lang="en-IN" sz="1800" b="0" dirty="0">
                    <a:effectLst/>
                    <a:latin typeface="Gill Sans MT" panose="020B0502020104020203" pitchFamily="34" charset="0"/>
                    <a:ea typeface="Calibri" panose="020F0502020204030204" pitchFamily="34" charset="0"/>
                    <a:cs typeface="Times New Roman" panose="02020603050405020304" pitchFamily="18" charset="0"/>
                  </a:rPr>
                  <a:t>The intensity </a:t>
                </a:r>
                <a:r>
                  <a:rPr lang="en-IN" sz="1800" dirty="0">
                    <a:latin typeface="Gill Sans MT" panose="020B0502020104020203" pitchFamily="34" charset="0"/>
                    <a:ea typeface="Calibri" panose="020F0502020204030204" pitchFamily="34" charset="0"/>
                    <a:cs typeface="Times New Roman" panose="02020603050405020304" pitchFamily="18" charset="0"/>
                  </a:rPr>
                  <a:t>(grey level) of a monochromatic light at any coordinates (</a:t>
                </a:r>
                <a:r>
                  <a:rPr lang="en-IN" sz="1800" dirty="0" err="1">
                    <a:latin typeface="Gill Sans MT" panose="020B0502020104020203" pitchFamily="34" charset="0"/>
                    <a:ea typeface="Calibri" panose="020F0502020204030204" pitchFamily="34" charset="0"/>
                    <a:cs typeface="Times New Roman" panose="02020603050405020304" pitchFamily="18" charset="0"/>
                  </a:rPr>
                  <a:t>x,y</a:t>
                </a:r>
                <a:r>
                  <a:rPr lang="en-IN" sz="1800" dirty="0">
                    <a:latin typeface="Gill Sans MT" panose="020B0502020104020203" pitchFamily="34" charset="0"/>
                    <a:ea typeface="Calibri" panose="020F0502020204030204" pitchFamily="34" charset="0"/>
                    <a:cs typeface="Times New Roman" panose="02020603050405020304" pitchFamily="18" charset="0"/>
                  </a:rPr>
                  <a:t>) is denoted by </a:t>
                </a:r>
                <a14:m>
                  <m:oMath xmlns:m="http://schemas.openxmlformats.org/officeDocument/2006/math">
                    <m:r>
                      <a:rPr lang="en-IN" sz="1800" b="0" i="1" smtClean="0">
                        <a:latin typeface="Cambria Math" panose="02040503050406030204" pitchFamily="18" charset="0"/>
                        <a:ea typeface="Calibri" panose="020F0502020204030204" pitchFamily="34" charset="0"/>
                        <a:cs typeface="Times New Roman" panose="02020603050405020304" pitchFamily="18" charset="0"/>
                      </a:rPr>
                      <m:t>𝑙</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oMath>
                </a14:m>
                <a:r>
                  <a:rPr lang="en-IN" sz="1700" dirty="0">
                    <a:latin typeface="Gill Sans MT" panose="020B0502020104020203" pitchFamily="34" charset="0"/>
                    <a:ea typeface="Cambria Math" panose="02040503050406030204" pitchFamily="18" charset="0"/>
                    <a:cs typeface="Times New Roman" panose="02020603050405020304" pitchFamily="18" charset="0"/>
                  </a:rPr>
                  <a:t> </a:t>
                </a:r>
                <a14:m>
                  <m:oMath xmlns:m="http://schemas.openxmlformats.org/officeDocument/2006/math">
                    <m:r>
                      <a:rPr lang="en-IN" sz="1600" i="1">
                        <a:latin typeface="Cambria Math" panose="02040503050406030204" pitchFamily="18" charset="0"/>
                        <a:ea typeface="Calibri" panose="020F0502020204030204" pitchFamily="34" charset="0"/>
                        <a:cs typeface="Times New Roman" panose="02020603050405020304" pitchFamily="18" charset="0"/>
                      </a:rPr>
                      <m:t>𝑙</m:t>
                    </m:r>
                  </m:oMath>
                </a14:m>
                <a:r>
                  <a:rPr lang="en-IN" sz="1700" dirty="0">
                    <a:latin typeface="Gill Sans MT" panose="020B0502020104020203" pitchFamily="34" charset="0"/>
                    <a:ea typeface="Cambria Math" panose="02040503050406030204" pitchFamily="18" charset="0"/>
                    <a:cs typeface="Times New Roman" panose="02020603050405020304" pitchFamily="18" charset="0"/>
                  </a:rPr>
                  <a:t> lies between </a:t>
                </a:r>
                <a14:m>
                  <m:oMath xmlns:m="http://schemas.openxmlformats.org/officeDocument/2006/math">
                    <m:sSub>
                      <m:sSubPr>
                        <m:ctrlPr>
                          <a:rPr lang="en-IN" sz="1700" i="1" dirty="0" smtClean="0">
                            <a:solidFill>
                              <a:srgbClr val="836967"/>
                            </a:solidFill>
                            <a:latin typeface="Cambria Math" panose="02040503050406030204" pitchFamily="18" charset="0"/>
                            <a:ea typeface="Cambria Math" panose="02040503050406030204" pitchFamily="18" charset="0"/>
                          </a:rPr>
                        </m:ctrlPr>
                      </m:sSubPr>
                      <m:e>
                        <m:r>
                          <a:rPr lang="en-IN" sz="1700" i="1" dirty="0">
                            <a:latin typeface="Cambria Math" panose="02040503050406030204" pitchFamily="18" charset="0"/>
                            <a:ea typeface="Cambria Math" panose="02040503050406030204" pitchFamily="18" charset="0"/>
                          </a:rPr>
                          <m:t>𝐿</m:t>
                        </m:r>
                      </m:e>
                      <m:sub>
                        <m:r>
                          <a:rPr lang="en-IN" sz="1700" b="0" i="1" dirty="0" smtClean="0">
                            <a:latin typeface="Cambria Math" panose="02040503050406030204" pitchFamily="18" charset="0"/>
                            <a:ea typeface="Cambria Math" panose="02040503050406030204" pitchFamily="18" charset="0"/>
                          </a:rPr>
                          <m:t>𝑚𝑖</m:t>
                        </m:r>
                        <m:r>
                          <a:rPr lang="en-IN" sz="1700" i="1" dirty="0">
                            <a:latin typeface="Cambria Math" panose="02040503050406030204" pitchFamily="18" charset="0"/>
                            <a:ea typeface="Cambria Math" panose="02040503050406030204" pitchFamily="18" charset="0"/>
                          </a:rPr>
                          <m:t>𝑛</m:t>
                        </m:r>
                      </m:sub>
                    </m:sSub>
                    <m:r>
                      <a:rPr lang="en-IN" sz="1700" b="0" i="1" dirty="0" smtClean="0">
                        <a:latin typeface="Cambria Math" panose="02040503050406030204" pitchFamily="18" charset="0"/>
                        <a:ea typeface="Cambria Math" panose="02040503050406030204" pitchFamily="18" charset="0"/>
                      </a:rPr>
                      <m:t>=</m:t>
                    </m:r>
                    <m:sSub>
                      <m:sSubPr>
                        <m:ctrlPr>
                          <a:rPr lang="en-IN" sz="1700" i="1" dirty="0">
                            <a:solidFill>
                              <a:srgbClr val="836967"/>
                            </a:solidFill>
                            <a:latin typeface="Cambria Math" panose="02040503050406030204" pitchFamily="18" charset="0"/>
                            <a:ea typeface="Cambria Math" panose="02040503050406030204" pitchFamily="18" charset="0"/>
                          </a:rPr>
                        </m:ctrlPr>
                      </m:sSubPr>
                      <m:e>
                        <m:r>
                          <a:rPr lang="en-IN" sz="1700" b="0" i="1" dirty="0" smtClean="0">
                            <a:solidFill>
                              <a:srgbClr val="836967"/>
                            </a:solidFill>
                            <a:latin typeface="Cambria Math" panose="02040503050406030204" pitchFamily="18" charset="0"/>
                            <a:ea typeface="Cambria Math" panose="02040503050406030204" pitchFamily="18" charset="0"/>
                          </a:rPr>
                          <m:t>𝑖</m:t>
                        </m:r>
                      </m:e>
                      <m:sub>
                        <m:r>
                          <a:rPr lang="en-IN" sz="1700" b="0" i="1" dirty="0" smtClean="0">
                            <a:latin typeface="Cambria Math" panose="02040503050406030204" pitchFamily="18" charset="0"/>
                            <a:ea typeface="Cambria Math" panose="02040503050406030204" pitchFamily="18" charset="0"/>
                          </a:rPr>
                          <m:t>𝑚𝑖𝑛</m:t>
                        </m:r>
                      </m:sub>
                    </m:sSub>
                    <m:sSub>
                      <m:sSubPr>
                        <m:ctrlPr>
                          <a:rPr lang="en-IN" sz="1700" i="1" dirty="0">
                            <a:solidFill>
                              <a:srgbClr val="836967"/>
                            </a:solidFill>
                            <a:latin typeface="Cambria Math" panose="02040503050406030204" pitchFamily="18" charset="0"/>
                            <a:ea typeface="Cambria Math" panose="02040503050406030204" pitchFamily="18" charset="0"/>
                          </a:rPr>
                        </m:ctrlPr>
                      </m:sSubPr>
                      <m:e>
                        <m:r>
                          <a:rPr lang="en-IN" sz="1700" b="0" i="1" dirty="0" smtClean="0">
                            <a:solidFill>
                              <a:srgbClr val="836967"/>
                            </a:solidFill>
                            <a:latin typeface="Cambria Math" panose="02040503050406030204" pitchFamily="18" charset="0"/>
                            <a:ea typeface="Cambria Math" panose="02040503050406030204" pitchFamily="18" charset="0"/>
                          </a:rPr>
                          <m:t>𝑟</m:t>
                        </m:r>
                      </m:e>
                      <m:sub>
                        <m:r>
                          <a:rPr lang="en-IN" sz="1700" i="1" dirty="0" smtClean="0">
                            <a:latin typeface="Cambria Math" panose="02040503050406030204" pitchFamily="18" charset="0"/>
                            <a:ea typeface="Cambria Math" panose="02040503050406030204" pitchFamily="18" charset="0"/>
                          </a:rPr>
                          <m:t>𝑚𝑖𝑛</m:t>
                        </m:r>
                      </m:sub>
                    </m:sSub>
                  </m:oMath>
                </a14:m>
                <a:r>
                  <a:rPr lang="en-IN" sz="1700" dirty="0">
                    <a:latin typeface="Gill Sans MT" panose="020B0502020104020203" pitchFamily="34" charset="0"/>
                    <a:ea typeface="Cambria Math" panose="02040503050406030204" pitchFamily="18" charset="0"/>
                    <a:cs typeface="Times New Roman" panose="02020603050405020304" pitchFamily="18" charset="0"/>
                  </a:rPr>
                  <a:t> and</a:t>
                </a:r>
                <a14:m>
                  <m:oMath xmlns:m="http://schemas.openxmlformats.org/officeDocument/2006/math">
                    <m:sSub>
                      <m:sSubPr>
                        <m:ctrlPr>
                          <a:rPr lang="en-IN" sz="1700" i="1" dirty="0">
                            <a:solidFill>
                              <a:srgbClr val="836967"/>
                            </a:solidFill>
                            <a:latin typeface="Cambria Math" panose="02040503050406030204" pitchFamily="18" charset="0"/>
                            <a:ea typeface="Cambria Math" panose="02040503050406030204" pitchFamily="18" charset="0"/>
                          </a:rPr>
                        </m:ctrlPr>
                      </m:sSubPr>
                      <m:e>
                        <m:r>
                          <a:rPr lang="en-IN" sz="1700" b="0" i="1" dirty="0" smtClean="0">
                            <a:solidFill>
                              <a:srgbClr val="836967"/>
                            </a:solidFill>
                            <a:latin typeface="Cambria Math" panose="02040503050406030204" pitchFamily="18" charset="0"/>
                            <a:ea typeface="Cambria Math" panose="02040503050406030204" pitchFamily="18" charset="0"/>
                          </a:rPr>
                          <m:t> </m:t>
                        </m:r>
                        <m:r>
                          <a:rPr lang="en-IN" sz="1700" i="1" dirty="0">
                            <a:latin typeface="Cambria Math" panose="02040503050406030204" pitchFamily="18" charset="0"/>
                            <a:ea typeface="Cambria Math" panose="02040503050406030204" pitchFamily="18" charset="0"/>
                          </a:rPr>
                          <m:t>𝐿</m:t>
                        </m:r>
                      </m:e>
                      <m:sub>
                        <m:r>
                          <a:rPr lang="en-IN" sz="1700" i="1" dirty="0">
                            <a:latin typeface="Cambria Math" panose="02040503050406030204" pitchFamily="18" charset="0"/>
                            <a:ea typeface="Cambria Math" panose="02040503050406030204" pitchFamily="18" charset="0"/>
                          </a:rPr>
                          <m:t>𝑚</m:t>
                        </m:r>
                        <m:r>
                          <a:rPr lang="en-IN" sz="1700" b="0" i="1" dirty="0" smtClean="0">
                            <a:latin typeface="Cambria Math" panose="02040503050406030204" pitchFamily="18" charset="0"/>
                            <a:ea typeface="Cambria Math" panose="02040503050406030204" pitchFamily="18" charset="0"/>
                          </a:rPr>
                          <m:t>𝑎𝑥</m:t>
                        </m:r>
                      </m:sub>
                    </m:sSub>
                    <m:r>
                      <a:rPr lang="en-IN" sz="1700" b="0" i="1" dirty="0" smtClean="0">
                        <a:latin typeface="Cambria Math" panose="02040503050406030204" pitchFamily="18" charset="0"/>
                        <a:ea typeface="Cambria Math" panose="02040503050406030204" pitchFamily="18" charset="0"/>
                      </a:rPr>
                      <m:t>=</m:t>
                    </m:r>
                    <m:sSub>
                      <m:sSubPr>
                        <m:ctrlPr>
                          <a:rPr lang="en-IN" sz="1700" i="1" dirty="0">
                            <a:solidFill>
                              <a:srgbClr val="836967"/>
                            </a:solidFill>
                            <a:latin typeface="Cambria Math" panose="02040503050406030204" pitchFamily="18" charset="0"/>
                            <a:ea typeface="Cambria Math" panose="02040503050406030204" pitchFamily="18" charset="0"/>
                          </a:rPr>
                        </m:ctrlPr>
                      </m:sSubPr>
                      <m:e>
                        <m:r>
                          <a:rPr lang="en-IN" sz="1700" b="0" i="1" dirty="0" smtClean="0">
                            <a:solidFill>
                              <a:srgbClr val="836967"/>
                            </a:solidFill>
                            <a:latin typeface="Cambria Math" panose="02040503050406030204" pitchFamily="18" charset="0"/>
                            <a:ea typeface="Cambria Math" panose="02040503050406030204" pitchFamily="18" charset="0"/>
                          </a:rPr>
                          <m:t>𝑖</m:t>
                        </m:r>
                      </m:e>
                      <m:sub>
                        <m:r>
                          <a:rPr lang="en-IN" sz="1700" i="1" dirty="0">
                            <a:latin typeface="Cambria Math" panose="02040503050406030204" pitchFamily="18" charset="0"/>
                            <a:ea typeface="Cambria Math" panose="02040503050406030204" pitchFamily="18" charset="0"/>
                          </a:rPr>
                          <m:t>𝑚</m:t>
                        </m:r>
                        <m:r>
                          <a:rPr lang="en-IN" sz="1700" b="0" i="1" dirty="0" smtClean="0">
                            <a:latin typeface="Cambria Math" panose="02040503050406030204" pitchFamily="18" charset="0"/>
                            <a:ea typeface="Cambria Math" panose="02040503050406030204" pitchFamily="18" charset="0"/>
                          </a:rPr>
                          <m:t>𝑎𝑥</m:t>
                        </m:r>
                      </m:sub>
                    </m:sSub>
                    <m:sSub>
                      <m:sSubPr>
                        <m:ctrlPr>
                          <a:rPr lang="en-IN" sz="1700" i="1" dirty="0">
                            <a:solidFill>
                              <a:srgbClr val="836967"/>
                            </a:solidFill>
                            <a:latin typeface="Cambria Math" panose="02040503050406030204" pitchFamily="18" charset="0"/>
                            <a:ea typeface="Cambria Math" panose="02040503050406030204" pitchFamily="18" charset="0"/>
                          </a:rPr>
                        </m:ctrlPr>
                      </m:sSubPr>
                      <m:e>
                        <m:r>
                          <a:rPr lang="en-IN" sz="1700" b="0" i="1" dirty="0" smtClean="0">
                            <a:solidFill>
                              <a:srgbClr val="836967"/>
                            </a:solidFill>
                            <a:latin typeface="Cambria Math" panose="02040503050406030204" pitchFamily="18" charset="0"/>
                            <a:ea typeface="Cambria Math" panose="02040503050406030204" pitchFamily="18" charset="0"/>
                          </a:rPr>
                          <m:t>𝑟</m:t>
                        </m:r>
                      </m:e>
                      <m:sub>
                        <m:r>
                          <a:rPr lang="en-IN" sz="1700" i="1" dirty="0">
                            <a:latin typeface="Cambria Math" panose="02040503050406030204" pitchFamily="18" charset="0"/>
                            <a:ea typeface="Cambria Math" panose="02040503050406030204" pitchFamily="18" charset="0"/>
                          </a:rPr>
                          <m:t>𝑚</m:t>
                        </m:r>
                        <m:r>
                          <a:rPr lang="en-IN" sz="1700" b="0" i="1" dirty="0" smtClean="0">
                            <a:latin typeface="Cambria Math" panose="02040503050406030204" pitchFamily="18" charset="0"/>
                            <a:ea typeface="Cambria Math" panose="02040503050406030204" pitchFamily="18" charset="0"/>
                          </a:rPr>
                          <m:t>𝑎𝑥</m:t>
                        </m:r>
                      </m:sub>
                    </m:sSub>
                    <m:r>
                      <a:rPr lang="en-IN" sz="1700" b="0" i="1" dirty="0" smtClean="0">
                        <a:latin typeface="Cambria Math" panose="02040503050406030204" pitchFamily="18" charset="0"/>
                        <a:ea typeface="Cambria Math" panose="02040503050406030204" pitchFamily="18" charset="0"/>
                      </a:rPr>
                      <m:t>.</m:t>
                    </m:r>
                  </m:oMath>
                </a14:m>
                <a:endParaRPr lang="en-IN" sz="1700" dirty="0">
                  <a:latin typeface="Gill Sans MT" panose="020B0502020104020203" pitchFamily="34" charset="0"/>
                  <a:ea typeface="Cambria Math" panose="02040503050406030204" pitchFamily="18" charset="0"/>
                  <a:cs typeface="Times New Roman" panose="02020603050405020304" pitchFamily="18" charset="0"/>
                </a:endParaRPr>
              </a:p>
              <a:p>
                <a:pPr>
                  <a:lnSpc>
                    <a:spcPct val="107000"/>
                  </a:lnSpc>
                  <a:spcAft>
                    <a:spcPts val="800"/>
                  </a:spcAft>
                </a:pPr>
                <a:r>
                  <a:rPr lang="en-IN" sz="1700" dirty="0">
                    <a:latin typeface="Gill Sans MT" panose="020B0502020104020203" pitchFamily="34" charset="0"/>
                    <a:ea typeface="Cambria Math" panose="02040503050406030204" pitchFamily="18" charset="0"/>
                    <a:cs typeface="Times New Roman" panose="02020603050405020304" pitchFamily="18" charset="0"/>
                  </a:rPr>
                  <a:t>The interval [</a:t>
                </a:r>
                <a14:m>
                  <m:oMath xmlns:m="http://schemas.openxmlformats.org/officeDocument/2006/math">
                    <m:sSub>
                      <m:sSubPr>
                        <m:ctrlPr>
                          <a:rPr lang="en-IN" sz="1700" i="1" dirty="0" smtClean="0">
                            <a:solidFill>
                              <a:srgbClr val="836967"/>
                            </a:solidFill>
                            <a:latin typeface="Cambria Math" panose="02040503050406030204" pitchFamily="18" charset="0"/>
                            <a:ea typeface="Cambria Math" panose="02040503050406030204" pitchFamily="18" charset="0"/>
                          </a:rPr>
                        </m:ctrlPr>
                      </m:sSubPr>
                      <m:e>
                        <m:r>
                          <a:rPr lang="en-IN" sz="1700" i="1" dirty="0">
                            <a:latin typeface="Cambria Math" panose="02040503050406030204" pitchFamily="18" charset="0"/>
                            <a:ea typeface="Cambria Math" panose="02040503050406030204" pitchFamily="18" charset="0"/>
                          </a:rPr>
                          <m:t>𝐿</m:t>
                        </m:r>
                      </m:e>
                      <m:sub>
                        <m:r>
                          <a:rPr lang="en-IN" sz="1700" b="0" i="1" dirty="0" smtClean="0">
                            <a:latin typeface="Cambria Math" panose="02040503050406030204" pitchFamily="18" charset="0"/>
                            <a:ea typeface="Cambria Math" panose="02040503050406030204" pitchFamily="18" charset="0"/>
                          </a:rPr>
                          <m:t>𝑚𝑖</m:t>
                        </m:r>
                        <m:r>
                          <a:rPr lang="en-IN" sz="1700" i="1" dirty="0">
                            <a:latin typeface="Cambria Math" panose="02040503050406030204" pitchFamily="18" charset="0"/>
                            <a:ea typeface="Cambria Math" panose="02040503050406030204" pitchFamily="18" charset="0"/>
                          </a:rPr>
                          <m:t>𝑛</m:t>
                        </m:r>
                      </m:sub>
                    </m:sSub>
                  </m:oMath>
                </a14:m>
                <a:r>
                  <a:rPr lang="en-IN" sz="1700" dirty="0">
                    <a:latin typeface="Gill Sans MT" panose="020B0502020104020203" pitchFamily="34" charset="0"/>
                    <a:ea typeface="Cambria Math" panose="02040503050406030204" pitchFamily="18" charset="0"/>
                    <a:cs typeface="Times New Roman" panose="02020603050405020304" pitchFamily="18" charset="0"/>
                  </a:rPr>
                  <a:t>,</a:t>
                </a:r>
                <a:r>
                  <a:rPr lang="en-IN" sz="1700" dirty="0">
                    <a:solidFill>
                      <a:srgbClr val="836967"/>
                    </a:solidFill>
                    <a:ea typeface="Cambria Math" panose="02040503050406030204" pitchFamily="18" charset="0"/>
                  </a:rPr>
                  <a:t> </a:t>
                </a:r>
                <a14:m>
                  <m:oMath xmlns:m="http://schemas.openxmlformats.org/officeDocument/2006/math">
                    <m:sSub>
                      <m:sSubPr>
                        <m:ctrlPr>
                          <a:rPr lang="en-IN" sz="1700" i="1" dirty="0" smtClean="0">
                            <a:solidFill>
                              <a:srgbClr val="836967"/>
                            </a:solidFill>
                            <a:latin typeface="Cambria Math" panose="02040503050406030204" pitchFamily="18" charset="0"/>
                            <a:ea typeface="Cambria Math" panose="02040503050406030204" pitchFamily="18" charset="0"/>
                          </a:rPr>
                        </m:ctrlPr>
                      </m:sSubPr>
                      <m:e>
                        <m:r>
                          <a:rPr lang="en-IN" sz="1700" i="1" dirty="0">
                            <a:latin typeface="Cambria Math" panose="02040503050406030204" pitchFamily="18" charset="0"/>
                            <a:ea typeface="Cambria Math" panose="02040503050406030204" pitchFamily="18" charset="0"/>
                          </a:rPr>
                          <m:t>𝐿</m:t>
                        </m:r>
                      </m:e>
                      <m:sub>
                        <m:r>
                          <a:rPr lang="en-IN" sz="1700" i="1" dirty="0">
                            <a:latin typeface="Cambria Math" panose="02040503050406030204" pitchFamily="18" charset="0"/>
                            <a:ea typeface="Cambria Math" panose="02040503050406030204" pitchFamily="18" charset="0"/>
                          </a:rPr>
                          <m:t>𝑚</m:t>
                        </m:r>
                        <m:r>
                          <a:rPr lang="en-IN" sz="1700" b="0" i="1" dirty="0" smtClean="0">
                            <a:latin typeface="Cambria Math" panose="02040503050406030204" pitchFamily="18" charset="0"/>
                            <a:ea typeface="Cambria Math" panose="02040503050406030204" pitchFamily="18" charset="0"/>
                          </a:rPr>
                          <m:t>𝑎𝑥</m:t>
                        </m:r>
                      </m:sub>
                    </m:sSub>
                    <m:r>
                      <a:rPr lang="en-IN" sz="1700" b="0" i="0" dirty="0" smtClean="0">
                        <a:latin typeface="Cambria Math" panose="02040503050406030204" pitchFamily="18" charset="0"/>
                        <a:ea typeface="Cambria Math" panose="02040503050406030204" pitchFamily="18" charset="0"/>
                      </a:rPr>
                      <m:t>]</m:t>
                    </m:r>
                  </m:oMath>
                </a14:m>
                <a:r>
                  <a:rPr lang="en-IN" sz="1700" dirty="0">
                    <a:latin typeface="Gill Sans MT" panose="020B0502020104020203" pitchFamily="34" charset="0"/>
                    <a:ea typeface="Cambria Math" panose="02040503050406030204" pitchFamily="18" charset="0"/>
                    <a:cs typeface="Times New Roman" panose="02020603050405020304" pitchFamily="18" charset="0"/>
                  </a:rPr>
                  <a:t> is called the intensities or grey scale. Common practice is to shift this interval numerically to [0,1] and [0,c], where 0 is considered as black and 1 (or c) is considered white on the scale.</a:t>
                </a:r>
              </a:p>
            </p:txBody>
          </p:sp>
        </mc:Choice>
        <mc:Fallback xmlns="">
          <p:sp>
            <p:nvSpPr>
              <p:cNvPr id="3" name="Content Placeholder 2">
                <a:extLst>
                  <a:ext uri="{FF2B5EF4-FFF2-40B4-BE49-F238E27FC236}">
                    <a16:creationId xmlns:a16="http://schemas.microsoft.com/office/drawing/2014/main" id="{CF10C826-9341-0E35-46CE-1F8392E76EDC}"/>
                  </a:ext>
                </a:extLst>
              </p:cNvPr>
              <p:cNvSpPr>
                <a:spLocks noGrp="1" noRot="1" noChangeAspect="1" noMove="1" noResize="1" noEditPoints="1" noAdjustHandles="1" noChangeArrowheads="1" noChangeShapeType="1" noTextEdit="1"/>
              </p:cNvSpPr>
              <p:nvPr>
                <p:ph sz="quarter" idx="10"/>
              </p:nvPr>
            </p:nvSpPr>
            <p:spPr>
              <a:xfrm>
                <a:off x="829456" y="1411705"/>
                <a:ext cx="10524344" cy="4701089"/>
              </a:xfrm>
              <a:blipFill>
                <a:blip r:embed="rId2"/>
                <a:stretch>
                  <a:fillRect l="-347" t="-908"/>
                </a:stretch>
              </a:blipFill>
            </p:spPr>
            <p:txBody>
              <a:bodyPr/>
              <a:lstStyle/>
              <a:p>
                <a:r>
                  <a:rPr lang="en-IN">
                    <a:noFill/>
                  </a:rPr>
                  <a:t> </a:t>
                </a:r>
              </a:p>
            </p:txBody>
          </p:sp>
        </mc:Fallback>
      </mc:AlternateContent>
    </p:spTree>
    <p:extLst>
      <p:ext uri="{BB962C8B-B14F-4D97-AF65-F5344CB8AC3E}">
        <p14:creationId xmlns:p14="http://schemas.microsoft.com/office/powerpoint/2010/main" val="703258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7CC6EB-404F-8CA2-43E5-C456FFAB9D9C}"/>
              </a:ext>
            </a:extLst>
          </p:cNvPr>
          <p:cNvPicPr>
            <a:picLocks noChangeAspect="1"/>
          </p:cNvPicPr>
          <p:nvPr/>
        </p:nvPicPr>
        <p:blipFill>
          <a:blip r:embed="rId2"/>
          <a:stretch>
            <a:fillRect/>
          </a:stretch>
        </p:blipFill>
        <p:spPr>
          <a:xfrm flipH="1">
            <a:off x="-1" y="-7010"/>
            <a:ext cx="12192000" cy="6865009"/>
          </a:xfrm>
          <a:prstGeom prst="rect">
            <a:avLst/>
          </a:prstGeom>
        </p:spPr>
      </p:pic>
      <p:sp>
        <p:nvSpPr>
          <p:cNvPr id="8" name="Title 40">
            <a:extLst>
              <a:ext uri="{FF2B5EF4-FFF2-40B4-BE49-F238E27FC236}">
                <a16:creationId xmlns:a16="http://schemas.microsoft.com/office/drawing/2014/main" id="{B657B36C-F78B-3A03-2944-036630A106A5}"/>
              </a:ext>
            </a:extLst>
          </p:cNvPr>
          <p:cNvSpPr>
            <a:spLocks noGrp="1"/>
          </p:cNvSpPr>
          <p:nvPr>
            <p:ph type="title"/>
          </p:nvPr>
        </p:nvSpPr>
        <p:spPr>
          <a:xfrm>
            <a:off x="6292516" y="696327"/>
            <a:ext cx="5289884" cy="583800"/>
          </a:xfrm>
        </p:spPr>
        <p:txBody>
          <a:bodyPr/>
          <a:lstStyle/>
          <a:p>
            <a:r>
              <a:rPr lang="en-US" sz="1800" dirty="0">
                <a:latin typeface="Broadway" panose="04040905080B02020502" pitchFamily="82" charset="0"/>
              </a:rPr>
              <a:t>Image </a:t>
            </a:r>
            <a:r>
              <a:rPr lang="en-US" sz="2000" dirty="0">
                <a:latin typeface="Broadway" panose="04040905080B02020502" pitchFamily="82" charset="0"/>
              </a:rPr>
              <a:t>sampling</a:t>
            </a:r>
            <a:r>
              <a:rPr lang="en-US" sz="1800" dirty="0">
                <a:latin typeface="Broadway" panose="04040905080B02020502" pitchFamily="82" charset="0"/>
              </a:rPr>
              <a:t> and quantization</a:t>
            </a:r>
          </a:p>
        </p:txBody>
      </p:sp>
      <p:sp>
        <p:nvSpPr>
          <p:cNvPr id="9" name="Content Placeholder 17">
            <a:extLst>
              <a:ext uri="{FF2B5EF4-FFF2-40B4-BE49-F238E27FC236}">
                <a16:creationId xmlns:a16="http://schemas.microsoft.com/office/drawing/2014/main" id="{FFC5B574-5B7D-7A57-51C5-179C76D4D02F}"/>
              </a:ext>
            </a:extLst>
          </p:cNvPr>
          <p:cNvSpPr txBox="1">
            <a:spLocks/>
          </p:cNvSpPr>
          <p:nvPr/>
        </p:nvSpPr>
        <p:spPr>
          <a:xfrm>
            <a:off x="6192252" y="1358601"/>
            <a:ext cx="5390148"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There are numerous ways to acquire images but our objective in all is to generate digital image from sensed data. The output of the most sensors is a continuous voltage waveform.</a:t>
            </a:r>
          </a:p>
          <a:p>
            <a:pPr>
              <a:lnSpc>
                <a:spcPct val="107000"/>
              </a:lnSpc>
              <a:spcAft>
                <a:spcPts val="800"/>
              </a:spcAft>
            </a:pPr>
            <a:r>
              <a:rPr lang="en-IN" sz="1800" dirty="0">
                <a:latin typeface="Gill Sans MT" panose="020B0502020104020203" pitchFamily="34" charset="0"/>
                <a:ea typeface="Calibri" panose="020F0502020204030204" pitchFamily="34" charset="0"/>
                <a:cs typeface="Times New Roman" panose="02020603050405020304" pitchFamily="18" charset="0"/>
              </a:rPr>
              <a:t>To create a digital image, we need to convert the continuous sensed data into a digital format. This requires two processes:</a:t>
            </a:r>
          </a:p>
          <a:p>
            <a:pPr marL="342900" indent="-342900">
              <a:lnSpc>
                <a:spcPct val="107000"/>
              </a:lnSpc>
              <a:spcAft>
                <a:spcPts val="800"/>
              </a:spcAft>
              <a:buFont typeface="+mj-lt"/>
              <a:buAutoNum type="arabicPeriod"/>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Sampling</a:t>
            </a:r>
          </a:p>
          <a:p>
            <a:pPr marL="342900" indent="-342900">
              <a:lnSpc>
                <a:spcPct val="107000"/>
              </a:lnSpc>
              <a:spcAft>
                <a:spcPts val="800"/>
              </a:spcAft>
              <a:buFont typeface="+mj-lt"/>
              <a:buAutoNum type="arabicPeriod"/>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Quantization.</a:t>
            </a:r>
          </a:p>
        </p:txBody>
      </p:sp>
      <p:sp>
        <p:nvSpPr>
          <p:cNvPr id="10" name="TextBox 9">
            <a:extLst>
              <a:ext uri="{FF2B5EF4-FFF2-40B4-BE49-F238E27FC236}">
                <a16:creationId xmlns:a16="http://schemas.microsoft.com/office/drawing/2014/main" id="{A1DE7D50-B638-51CA-0778-2635A3247C85}"/>
              </a:ext>
            </a:extLst>
          </p:cNvPr>
          <p:cNvSpPr txBox="1"/>
          <p:nvPr/>
        </p:nvSpPr>
        <p:spPr>
          <a:xfrm>
            <a:off x="335351" y="4969474"/>
            <a:ext cx="5365929" cy="461665"/>
          </a:xfrm>
          <a:prstGeom prst="rect">
            <a:avLst/>
          </a:prstGeom>
          <a:noFill/>
        </p:spPr>
        <p:txBody>
          <a:bodyPr wrap="square" rtlCol="0">
            <a:spAutoFit/>
          </a:bodyPr>
          <a:lstStyle/>
          <a:p>
            <a:r>
              <a:rPr lang="en-IN" sz="1200" dirty="0"/>
              <a:t>Image showing (a) Continuous image projected onto sensor array</a:t>
            </a:r>
          </a:p>
          <a:p>
            <a:r>
              <a:rPr lang="en-IN" sz="1200" dirty="0"/>
              <a:t>(b) The result of image sampling and quantization.</a:t>
            </a:r>
          </a:p>
        </p:txBody>
      </p:sp>
      <p:pic>
        <p:nvPicPr>
          <p:cNvPr id="4098" name="Picture 2" descr="17 (a) Continuos image projected onto a sensor array. (b) Result of image sampling and quantization.">
            <a:extLst>
              <a:ext uri="{FF2B5EF4-FFF2-40B4-BE49-F238E27FC236}">
                <a16:creationId xmlns:a16="http://schemas.microsoft.com/office/drawing/2014/main" id="{A81C3181-701A-F2D3-AFA1-83B410E5C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82" y="1565360"/>
            <a:ext cx="5128671" cy="2950494"/>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CDC158B1-101E-30C7-5A36-464945B09A23}"/>
              </a:ext>
            </a:extLst>
          </p:cNvPr>
          <p:cNvSpPr/>
          <p:nvPr/>
        </p:nvSpPr>
        <p:spPr>
          <a:xfrm>
            <a:off x="2617264" y="2818433"/>
            <a:ext cx="802105" cy="433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12455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661736" y="1393174"/>
            <a:ext cx="4791636" cy="4912126"/>
          </a:xfrm>
        </p:spPr>
        <p:txBody>
          <a:bodyPr>
            <a:normAutofit fontScale="92500" lnSpcReduction="20000"/>
          </a:bodyPr>
          <a:lstStyle/>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An image maybe continuous with respect to x- and y- coordinates, and also in amplitude. To digitalise it, we have to sample the function in both coordinates and also in amplitude.</a:t>
            </a:r>
          </a:p>
          <a:p>
            <a:pPr>
              <a:lnSpc>
                <a:spcPct val="107000"/>
              </a:lnSpc>
              <a:spcAft>
                <a:spcPts val="800"/>
              </a:spcAft>
            </a:pPr>
            <a:r>
              <a:rPr lang="en-IN" sz="1800" dirty="0">
                <a:latin typeface="Gill Sans MT" panose="020B0502020104020203" pitchFamily="34" charset="0"/>
                <a:ea typeface="Calibri" panose="020F0502020204030204" pitchFamily="34" charset="0"/>
                <a:cs typeface="Times New Roman" panose="02020603050405020304" pitchFamily="18" charset="0"/>
              </a:rPr>
              <a:t>Digitalisation of coordinates in called sampling, whereas digitalisation of values is called quantization.</a:t>
            </a:r>
          </a:p>
          <a:p>
            <a:pPr>
              <a:lnSpc>
                <a:spcPct val="107000"/>
              </a:lnSpc>
              <a:spcAft>
                <a:spcPts val="800"/>
              </a:spcAft>
            </a:pPr>
            <a:r>
              <a:rPr lang="en-IN" sz="1800" dirty="0">
                <a:latin typeface="Gill Sans MT" panose="020B0502020104020203" pitchFamily="34" charset="0"/>
                <a:ea typeface="Calibri" panose="020F0502020204030204" pitchFamily="34" charset="0"/>
                <a:cs typeface="Times New Roman" panose="02020603050405020304" pitchFamily="18" charset="0"/>
              </a:rPr>
              <a:t>To sample an image, we take equally spaced samples along a line through the image. The set of the samples constitute the sample function.</a:t>
            </a: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The intensity levels of the sensed image are </a:t>
            </a:r>
            <a:r>
              <a:rPr lang="en-IN" sz="1800" dirty="0">
                <a:latin typeface="Gill Sans MT" panose="020B0502020104020203" pitchFamily="34" charset="0"/>
                <a:ea typeface="Calibri" panose="020F0502020204030204" pitchFamily="34" charset="0"/>
                <a:cs typeface="Times New Roman" panose="02020603050405020304" pitchFamily="18" charset="0"/>
              </a:rPr>
              <a:t>continuous, so in order to convert into digital form, it must be quantized into discrete quantities.</a:t>
            </a:r>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p:txBody>
      </p:sp>
      <p:sp>
        <p:nvSpPr>
          <p:cNvPr id="41" name="Title 40">
            <a:extLst>
              <a:ext uri="{FF2B5EF4-FFF2-40B4-BE49-F238E27FC236}">
                <a16:creationId xmlns:a16="http://schemas.microsoft.com/office/drawing/2014/main" id="{360A1163-2F4E-8A42-A7D1-C12E13D898B3}"/>
              </a:ext>
            </a:extLst>
          </p:cNvPr>
          <p:cNvSpPr>
            <a:spLocks noGrp="1"/>
          </p:cNvSpPr>
          <p:nvPr>
            <p:ph type="title"/>
          </p:nvPr>
        </p:nvSpPr>
        <p:spPr/>
        <p:txBody>
          <a:bodyPr/>
          <a:lstStyle/>
          <a:p>
            <a:r>
              <a:rPr lang="en-US" sz="2000" dirty="0">
                <a:latin typeface="Broadway" panose="04040905080B02020502" pitchFamily="82" charset="0"/>
              </a:rPr>
              <a:t>Basic concepts in sampling and quantization</a:t>
            </a:r>
          </a:p>
        </p:txBody>
      </p:sp>
      <p:sp>
        <p:nvSpPr>
          <p:cNvPr id="2" name="TextBox 1">
            <a:extLst>
              <a:ext uri="{FF2B5EF4-FFF2-40B4-BE49-F238E27FC236}">
                <a16:creationId xmlns:a16="http://schemas.microsoft.com/office/drawing/2014/main" id="{0BB2B2A9-9231-164C-717C-250D0A156878}"/>
              </a:ext>
            </a:extLst>
          </p:cNvPr>
          <p:cNvSpPr txBox="1"/>
          <p:nvPr/>
        </p:nvSpPr>
        <p:spPr>
          <a:xfrm>
            <a:off x="6601327" y="5757727"/>
            <a:ext cx="5181599" cy="830997"/>
          </a:xfrm>
          <a:prstGeom prst="rect">
            <a:avLst/>
          </a:prstGeom>
          <a:noFill/>
        </p:spPr>
        <p:txBody>
          <a:bodyPr wrap="square" rtlCol="0">
            <a:spAutoFit/>
          </a:bodyPr>
          <a:lstStyle/>
          <a:p>
            <a:r>
              <a:rPr lang="en-IN" sz="1200" dirty="0"/>
              <a:t>(a) Continuous image (b) A scan-line showing intensity variations along AB in the continuous image (c) Sampling and quantization (d) Digital scan-line.</a:t>
            </a:r>
          </a:p>
          <a:p>
            <a:pPr marL="228600" indent="-228600">
              <a:buAutoNum type="alphaLcParenBoth"/>
            </a:pPr>
            <a:endParaRPr lang="en-IN" sz="1200" dirty="0"/>
          </a:p>
        </p:txBody>
      </p:sp>
      <p:pic>
        <p:nvPicPr>
          <p:cNvPr id="5122" name="Picture 2" descr="16 Generating a digital image. (a) Continuous image. (b) A scan line from A to B in the continuous image, used to illustrate the concepts of sampling and quantization. (c) Sampling and quantization. (d) Digital scan line.">
            <a:extLst>
              <a:ext uri="{FF2B5EF4-FFF2-40B4-BE49-F238E27FC236}">
                <a16:creationId xmlns:a16="http://schemas.microsoft.com/office/drawing/2014/main" id="{E8EE5B54-1F67-C5CD-D7A6-05DE67C11A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5605" y="1227433"/>
            <a:ext cx="4854659" cy="4403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488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2D73A5-4430-0F47-84CE-C3324CEBA797}"/>
              </a:ext>
            </a:extLst>
          </p:cNvPr>
          <p:cNvSpPr>
            <a:spLocks noGrp="1"/>
          </p:cNvSpPr>
          <p:nvPr>
            <p:ph type="ctrTitle"/>
          </p:nvPr>
        </p:nvSpPr>
        <p:spPr/>
        <p:txBody>
          <a:bodyPr/>
          <a:lstStyle/>
          <a:p>
            <a:r>
              <a:rPr lang="en-US" dirty="0"/>
              <a:t>Title</a:t>
            </a:r>
          </a:p>
        </p:txBody>
      </p:sp>
      <p:sp>
        <p:nvSpPr>
          <p:cNvPr id="5" name="Subtitle 4">
            <a:extLst>
              <a:ext uri="{FF2B5EF4-FFF2-40B4-BE49-F238E27FC236}">
                <a16:creationId xmlns:a16="http://schemas.microsoft.com/office/drawing/2014/main" id="{9107CE13-DFD5-424B-B4BF-ADF75F3976E0}"/>
              </a:ext>
            </a:extLst>
          </p:cNvPr>
          <p:cNvSpPr>
            <a:spLocks noGrp="1"/>
          </p:cNvSpPr>
          <p:nvPr>
            <p:ph type="subTitle" idx="1"/>
          </p:nvPr>
        </p:nvSpPr>
        <p:spPr/>
        <p:txBody>
          <a:bodyPr/>
          <a:lstStyle/>
          <a:p>
            <a:r>
              <a:rPr lang="en-US" altLang="ja-JP" dirty="0"/>
              <a:t>Subtitle</a:t>
            </a:r>
            <a:endParaRPr lang="ja-JP" altLang="en-US" dirty="0"/>
          </a:p>
        </p:txBody>
      </p:sp>
      <p:pic>
        <p:nvPicPr>
          <p:cNvPr id="2" name="Picture 1">
            <a:extLst>
              <a:ext uri="{FF2B5EF4-FFF2-40B4-BE49-F238E27FC236}">
                <a16:creationId xmlns:a16="http://schemas.microsoft.com/office/drawing/2014/main" id="{13F0D630-E2F9-AE46-D1A5-1F64CF77C2B7}"/>
              </a:ext>
            </a:extLst>
          </p:cNvPr>
          <p:cNvPicPr>
            <a:picLocks noChangeAspect="1"/>
          </p:cNvPicPr>
          <p:nvPr/>
        </p:nvPicPr>
        <p:blipFill>
          <a:blip r:embed="rId2"/>
          <a:stretch>
            <a:fillRect/>
          </a:stretch>
        </p:blipFill>
        <p:spPr>
          <a:xfrm>
            <a:off x="715814" y="639838"/>
            <a:ext cx="10760372" cy="5768983"/>
          </a:xfrm>
          <a:prstGeom prst="rect">
            <a:avLst/>
          </a:prstGeom>
        </p:spPr>
      </p:pic>
      <p:sp>
        <p:nvSpPr>
          <p:cNvPr id="8" name="Content Placeholder 2">
            <a:extLst>
              <a:ext uri="{FF2B5EF4-FFF2-40B4-BE49-F238E27FC236}">
                <a16:creationId xmlns:a16="http://schemas.microsoft.com/office/drawing/2014/main" id="{BC054E1C-958B-39CD-BFE1-594CC85E66E1}"/>
              </a:ext>
            </a:extLst>
          </p:cNvPr>
          <p:cNvSpPr txBox="1">
            <a:spLocks/>
          </p:cNvSpPr>
          <p:nvPr/>
        </p:nvSpPr>
        <p:spPr>
          <a:xfrm>
            <a:off x="833828" y="1528830"/>
            <a:ext cx="10524344" cy="4701089"/>
          </a:xfrm>
          <a:prstGeom prst="rect">
            <a:avLst/>
          </a:prstGeom>
        </p:spPr>
        <p:txBody>
          <a:bodyPr>
            <a:normAutofit fontScale="92500" lnSpcReduction="20000"/>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US" sz="2000" dirty="0">
                <a:effectLst/>
                <a:latin typeface="Gill Sans MT" panose="020B0502020104020203" pitchFamily="34" charset="0"/>
                <a:ea typeface="Calibri" panose="020F0502020204030204" pitchFamily="34" charset="0"/>
                <a:cs typeface="Times New Roman" panose="02020603050405020304" pitchFamily="18" charset="0"/>
              </a:rPr>
              <a:t>Let f(s, t) represent a continuous image function of two continuous variables, s and t. We convert this function into a digital image by sampling and quantization.</a:t>
            </a:r>
          </a:p>
          <a:p>
            <a:pPr>
              <a:lnSpc>
                <a:spcPct val="107000"/>
              </a:lnSpc>
              <a:spcAft>
                <a:spcPts val="800"/>
              </a:spcAft>
            </a:pPr>
            <a:r>
              <a:rPr lang="en-US" sz="2000" dirty="0">
                <a:effectLst/>
                <a:latin typeface="Gill Sans MT" panose="020B0502020104020203" pitchFamily="34" charset="0"/>
                <a:ea typeface="Calibri" panose="020F0502020204030204" pitchFamily="34" charset="0"/>
                <a:cs typeface="Times New Roman" panose="02020603050405020304" pitchFamily="18" charset="0"/>
              </a:rPr>
              <a:t>Suppose that we sample the continuous image into a digital image, f(x, y), containing M rows and N columns, where (x, y) are discrete coordinates. For notational clarity and convenience, we use integer values for these discrete coordinates: x = 0, 1, 2,..., M-1 and y = 0,1, 2,..., N-1. </a:t>
            </a:r>
          </a:p>
          <a:p>
            <a:pPr>
              <a:lnSpc>
                <a:spcPct val="107000"/>
              </a:lnSpc>
              <a:spcAft>
                <a:spcPts val="800"/>
              </a:spcAft>
            </a:pPr>
            <a:r>
              <a:rPr lang="en-US" sz="2000" dirty="0">
                <a:effectLst/>
                <a:latin typeface="Gill Sans MT" panose="020B0502020104020203" pitchFamily="34" charset="0"/>
                <a:ea typeface="Calibri" panose="020F0502020204030204" pitchFamily="34" charset="0"/>
                <a:cs typeface="Times New Roman" panose="02020603050405020304" pitchFamily="18" charset="0"/>
              </a:rPr>
              <a:t>Thus, for example, the value of the digital image at the origin is f(0,0), and its value at the next coordinates along the first row is f(0, 1). Here, the notation (0, 1) is used to denote 2</a:t>
            </a:r>
            <a:r>
              <a:rPr lang="en-US" sz="2000" baseline="30000" dirty="0">
                <a:effectLst/>
                <a:latin typeface="Gill Sans MT" panose="020B0502020104020203" pitchFamily="34" charset="0"/>
                <a:ea typeface="Calibri" panose="020F0502020204030204" pitchFamily="34" charset="0"/>
                <a:cs typeface="Times New Roman" panose="02020603050405020304" pitchFamily="18" charset="0"/>
              </a:rPr>
              <a:t>nd</a:t>
            </a:r>
            <a:r>
              <a:rPr lang="en-US" sz="2000" dirty="0">
                <a:effectLst/>
                <a:latin typeface="Gill Sans MT" panose="020B0502020104020203" pitchFamily="34" charset="0"/>
                <a:ea typeface="Calibri" panose="020F0502020204030204" pitchFamily="34" charset="0"/>
                <a:cs typeface="Times New Roman" panose="02020603050405020304" pitchFamily="18" charset="0"/>
              </a:rPr>
              <a:t> sample along firs row.</a:t>
            </a:r>
          </a:p>
          <a:p>
            <a:pPr>
              <a:lnSpc>
                <a:spcPct val="107000"/>
              </a:lnSpc>
              <a:spcAft>
                <a:spcPts val="800"/>
              </a:spcAft>
            </a:pPr>
            <a:r>
              <a:rPr lang="en-US" sz="2000" dirty="0">
                <a:latin typeface="Gill Sans MT" panose="020B0502020104020203" pitchFamily="34" charset="0"/>
                <a:ea typeface="Calibri" panose="020F0502020204030204" pitchFamily="34" charset="0"/>
                <a:cs typeface="Times New Roman" panose="02020603050405020304" pitchFamily="18" charset="0"/>
              </a:rPr>
              <a:t>In general, the value of the digital image at any coordinate (</a:t>
            </a:r>
            <a:r>
              <a:rPr lang="en-US" sz="2000" dirty="0" err="1">
                <a:latin typeface="Gill Sans MT" panose="020B0502020104020203" pitchFamily="34" charset="0"/>
                <a:ea typeface="Calibri" panose="020F0502020204030204" pitchFamily="34" charset="0"/>
                <a:cs typeface="Times New Roman" panose="02020603050405020304" pitchFamily="18" charset="0"/>
              </a:rPr>
              <a:t>x,y</a:t>
            </a:r>
            <a:r>
              <a:rPr lang="en-US" sz="2000" dirty="0">
                <a:latin typeface="Gill Sans MT" panose="020B0502020104020203" pitchFamily="34" charset="0"/>
                <a:ea typeface="Calibri" panose="020F0502020204030204" pitchFamily="34" charset="0"/>
                <a:cs typeface="Times New Roman" panose="02020603050405020304" pitchFamily="18" charset="0"/>
              </a:rPr>
              <a:t>) is denoted by f(</a:t>
            </a:r>
            <a:r>
              <a:rPr lang="en-US" sz="2000" dirty="0" err="1">
                <a:latin typeface="Gill Sans MT" panose="020B0502020104020203" pitchFamily="34" charset="0"/>
                <a:ea typeface="Calibri" panose="020F0502020204030204" pitchFamily="34" charset="0"/>
                <a:cs typeface="Times New Roman" panose="02020603050405020304" pitchFamily="18" charset="0"/>
              </a:rPr>
              <a:t>x,y</a:t>
            </a:r>
            <a:r>
              <a:rPr lang="en-US" sz="2000" dirty="0">
                <a:latin typeface="Gill Sans MT" panose="020B0502020104020203" pitchFamily="34" charset="0"/>
                <a:ea typeface="Calibri" panose="020F0502020204030204" pitchFamily="34" charset="0"/>
                <a:cs typeface="Times New Roman" panose="02020603050405020304" pitchFamily="18" charset="0"/>
              </a:rPr>
              <a:t>), where x and y are integers. The section of the real plane spanned by the coordinates of the image is called </a:t>
            </a:r>
            <a:r>
              <a:rPr lang="en-US" sz="2000" i="1" dirty="0">
                <a:latin typeface="Gill Sans MT" panose="020B0502020104020203" pitchFamily="34" charset="0"/>
                <a:ea typeface="Calibri" panose="020F0502020204030204" pitchFamily="34" charset="0"/>
                <a:cs typeface="Times New Roman" panose="02020603050405020304" pitchFamily="18" charset="0"/>
              </a:rPr>
              <a:t>spatial domain</a:t>
            </a:r>
            <a:r>
              <a:rPr lang="en-US" sz="2000" dirty="0">
                <a:latin typeface="Gill Sans MT" panose="020B0502020104020203" pitchFamily="34" charset="0"/>
                <a:ea typeface="Calibri" panose="020F0502020204030204" pitchFamily="34" charset="0"/>
                <a:cs typeface="Times New Roman" panose="02020603050405020304" pitchFamily="18" charset="0"/>
              </a:rPr>
              <a:t> with x and y being referred to as </a:t>
            </a:r>
            <a:r>
              <a:rPr lang="en-US" sz="2000" i="1" dirty="0">
                <a:latin typeface="Gill Sans MT" panose="020B0502020104020203" pitchFamily="34" charset="0"/>
                <a:ea typeface="Calibri" panose="020F0502020204030204" pitchFamily="34" charset="0"/>
                <a:cs typeface="Times New Roman" panose="02020603050405020304" pitchFamily="18" charset="0"/>
              </a:rPr>
              <a:t>spatial variables </a:t>
            </a:r>
            <a:r>
              <a:rPr lang="en-US" sz="2000" dirty="0">
                <a:latin typeface="Gill Sans MT" panose="020B0502020104020203" pitchFamily="34" charset="0"/>
                <a:ea typeface="Calibri" panose="020F0502020204030204" pitchFamily="34" charset="0"/>
                <a:cs typeface="Times New Roman" panose="02020603050405020304" pitchFamily="18" charset="0"/>
              </a:rPr>
              <a:t>or</a:t>
            </a:r>
            <a:r>
              <a:rPr lang="en-US" sz="2000" i="1" dirty="0">
                <a:latin typeface="Gill Sans MT" panose="020B0502020104020203" pitchFamily="34" charset="0"/>
                <a:ea typeface="Calibri" panose="020F0502020204030204" pitchFamily="34" charset="0"/>
                <a:cs typeface="Times New Roman" panose="02020603050405020304" pitchFamily="18" charset="0"/>
              </a:rPr>
              <a:t> spatial coordinates.</a:t>
            </a:r>
            <a:endParaRPr lang="en-IN" sz="2000" i="1" dirty="0">
              <a:effectLst/>
              <a:latin typeface="Gill Sans MT" panose="020B0502020104020203"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900" dirty="0">
              <a:effectLst/>
              <a:latin typeface="Gill Sans MT" panose="020B0502020104020203" pitchFamily="34" charset="0"/>
              <a:ea typeface="Calibri" panose="020F0502020204030204" pitchFamily="34" charset="0"/>
              <a:cs typeface="Times New Roman" panose="02020603050405020304" pitchFamily="18" charset="0"/>
            </a:endParaRPr>
          </a:p>
        </p:txBody>
      </p:sp>
      <p:sp>
        <p:nvSpPr>
          <p:cNvPr id="3" name="Title 40">
            <a:extLst>
              <a:ext uri="{FF2B5EF4-FFF2-40B4-BE49-F238E27FC236}">
                <a16:creationId xmlns:a16="http://schemas.microsoft.com/office/drawing/2014/main" id="{B3C199EC-79F0-9EA8-4E04-4F20FED1EE2E}"/>
              </a:ext>
            </a:extLst>
          </p:cNvPr>
          <p:cNvSpPr txBox="1">
            <a:spLocks/>
          </p:cNvSpPr>
          <p:nvPr/>
        </p:nvSpPr>
        <p:spPr>
          <a:xfrm>
            <a:off x="-1211178" y="766128"/>
            <a:ext cx="9681410" cy="583800"/>
          </a:xfrm>
          <a:prstGeom prst="rect">
            <a:avLst/>
          </a:prstGeom>
        </p:spPr>
        <p:txBody>
          <a:bodyPr vert="horz" lIns="91440" tIns="45720" rIns="91440" bIns="45720" rtlCol="0" anchor="b">
            <a:no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US" sz="2400" dirty="0">
                <a:solidFill>
                  <a:schemeClr val="accent1"/>
                </a:solidFill>
                <a:latin typeface="Broadway" panose="04040905080B02020502" pitchFamily="82" charset="0"/>
              </a:rPr>
              <a:t>Representing digital images</a:t>
            </a:r>
          </a:p>
        </p:txBody>
      </p:sp>
    </p:spTree>
    <p:extLst>
      <p:ext uri="{BB962C8B-B14F-4D97-AF65-F5344CB8AC3E}">
        <p14:creationId xmlns:p14="http://schemas.microsoft.com/office/powerpoint/2010/main" val="953222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7CC6EB-404F-8CA2-43E5-C456FFAB9D9C}"/>
              </a:ext>
            </a:extLst>
          </p:cNvPr>
          <p:cNvPicPr>
            <a:picLocks noChangeAspect="1"/>
          </p:cNvPicPr>
          <p:nvPr/>
        </p:nvPicPr>
        <p:blipFill>
          <a:blip r:embed="rId2"/>
          <a:stretch>
            <a:fillRect/>
          </a:stretch>
        </p:blipFill>
        <p:spPr>
          <a:xfrm flipH="1">
            <a:off x="-1" y="-7010"/>
            <a:ext cx="12192000" cy="6865009"/>
          </a:xfrm>
          <a:prstGeom prst="rect">
            <a:avLst/>
          </a:prstGeom>
        </p:spPr>
      </p:pic>
      <p:sp>
        <p:nvSpPr>
          <p:cNvPr id="8" name="Title 40">
            <a:extLst>
              <a:ext uri="{FF2B5EF4-FFF2-40B4-BE49-F238E27FC236}">
                <a16:creationId xmlns:a16="http://schemas.microsoft.com/office/drawing/2014/main" id="{B657B36C-F78B-3A03-2944-036630A106A5}"/>
              </a:ext>
            </a:extLst>
          </p:cNvPr>
          <p:cNvSpPr>
            <a:spLocks noGrp="1"/>
          </p:cNvSpPr>
          <p:nvPr>
            <p:ph type="title"/>
          </p:nvPr>
        </p:nvSpPr>
        <p:spPr>
          <a:xfrm>
            <a:off x="6292516" y="696327"/>
            <a:ext cx="5289884" cy="583800"/>
          </a:xfrm>
        </p:spPr>
        <p:txBody>
          <a:bodyPr/>
          <a:lstStyle/>
          <a:p>
            <a:r>
              <a:rPr lang="en-US" dirty="0">
                <a:latin typeface="Broadway" panose="04040905080B02020502" pitchFamily="82" charset="0"/>
              </a:rPr>
              <a:t>Representing digital images</a:t>
            </a:r>
          </a:p>
        </p:txBody>
      </p:sp>
      <p:sp>
        <p:nvSpPr>
          <p:cNvPr id="9" name="Content Placeholder 17">
            <a:extLst>
              <a:ext uri="{FF2B5EF4-FFF2-40B4-BE49-F238E27FC236}">
                <a16:creationId xmlns:a16="http://schemas.microsoft.com/office/drawing/2014/main" id="{FFC5B574-5B7D-7A57-51C5-179C76D4D02F}"/>
              </a:ext>
            </a:extLst>
          </p:cNvPr>
          <p:cNvSpPr txBox="1">
            <a:spLocks/>
          </p:cNvSpPr>
          <p:nvPr/>
        </p:nvSpPr>
        <p:spPr>
          <a:xfrm>
            <a:off x="6192252" y="1358601"/>
            <a:ext cx="5390148" cy="274817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Figure (a) is a plot of the function, with two axes determining spatial location and third axis being the values of f(</a:t>
            </a:r>
            <a:r>
              <a:rPr lang="en-IN" sz="1800" dirty="0" err="1">
                <a:effectLst/>
                <a:latin typeface="Gill Sans MT" panose="020B0502020104020203" pitchFamily="34" charset="0"/>
                <a:ea typeface="Calibri" panose="020F0502020204030204" pitchFamily="34" charset="0"/>
                <a:cs typeface="Times New Roman" panose="02020603050405020304" pitchFamily="18" charset="0"/>
              </a:rPr>
              <a:t>x,y</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dirty="0">
                <a:latin typeface="Gill Sans MT" panose="020B0502020104020203" pitchFamily="34" charset="0"/>
                <a:ea typeface="Calibri" panose="020F0502020204030204" pitchFamily="34" charset="0"/>
                <a:cs typeface="Times New Roman" panose="02020603050405020304" pitchFamily="18" charset="0"/>
              </a:rPr>
              <a:t>Figure (b) is the most common representation. It shows f(</a:t>
            </a:r>
            <a:r>
              <a:rPr lang="en-IN" sz="1800" dirty="0" err="1">
                <a:latin typeface="Gill Sans MT" panose="020B0502020104020203" pitchFamily="34" charset="0"/>
                <a:ea typeface="Calibri" panose="020F0502020204030204" pitchFamily="34" charset="0"/>
                <a:cs typeface="Times New Roman" panose="02020603050405020304" pitchFamily="18" charset="0"/>
              </a:rPr>
              <a:t>x,y</a:t>
            </a:r>
            <a:r>
              <a:rPr lang="en-IN" sz="1800" dirty="0">
                <a:latin typeface="Gill Sans MT" panose="020B0502020104020203" pitchFamily="34" charset="0"/>
                <a:ea typeface="Calibri" panose="020F0502020204030204" pitchFamily="34" charset="0"/>
                <a:cs typeface="Times New Roman" panose="02020603050405020304" pitchFamily="18" charset="0"/>
              </a:rPr>
              <a:t>) as it would appear on a computer display or photograph where the intensity at each point in the display is proportional to the value of f at that point.</a:t>
            </a: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Figure (c) is an array representation composed of numerical values of f(</a:t>
            </a:r>
            <a:r>
              <a:rPr lang="en-IN" sz="1800" dirty="0" err="1">
                <a:effectLst/>
                <a:latin typeface="Gill Sans MT" panose="020B0502020104020203" pitchFamily="34" charset="0"/>
                <a:ea typeface="Calibri" panose="020F0502020204030204" pitchFamily="34" charset="0"/>
                <a:cs typeface="Times New Roman" panose="02020603050405020304" pitchFamily="18" charset="0"/>
              </a:rPr>
              <a:t>x,y</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 This is the representation used for computer processing. In equation form, we write the representation of an MXN numerical array as</a:t>
            </a:r>
            <a:r>
              <a:rPr lang="en-IN" sz="1800" dirty="0">
                <a:latin typeface="Gill Sans MT" panose="020B0502020104020203"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A1DE7D50-B638-51CA-0778-2635A3247C85}"/>
              </a:ext>
            </a:extLst>
          </p:cNvPr>
          <p:cNvSpPr txBox="1"/>
          <p:nvPr/>
        </p:nvSpPr>
        <p:spPr>
          <a:xfrm>
            <a:off x="413161" y="5900780"/>
            <a:ext cx="5365929" cy="461665"/>
          </a:xfrm>
          <a:prstGeom prst="rect">
            <a:avLst/>
          </a:prstGeom>
          <a:noFill/>
        </p:spPr>
        <p:txBody>
          <a:bodyPr wrap="square" rtlCol="0">
            <a:spAutoFit/>
          </a:bodyPr>
          <a:lstStyle/>
          <a:p>
            <a:r>
              <a:rPr lang="en-IN" sz="1200" dirty="0"/>
              <a:t>(a) Image plotted as a surface. (b) Image displayed as a visual intensity array (c) Image shown as 2-D numerical array.</a:t>
            </a:r>
          </a:p>
        </p:txBody>
      </p:sp>
      <p:pic>
        <p:nvPicPr>
          <p:cNvPr id="1026" name="Picture 2" descr="Image and Video Processing: From Mars to Hollywood with a Stop at the Hospital | Week 1 Review | by Aymen Sekhri | Analytics Vidhya | Medium">
            <a:extLst>
              <a:ext uri="{FF2B5EF4-FFF2-40B4-BE49-F238E27FC236}">
                <a16:creationId xmlns:a16="http://schemas.microsoft.com/office/drawing/2014/main" id="{24DCDB18-D2E8-A527-48B8-4A586E7470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18" r="23057"/>
          <a:stretch/>
        </p:blipFill>
        <p:spPr bwMode="auto">
          <a:xfrm>
            <a:off x="292768" y="433430"/>
            <a:ext cx="5289885" cy="54673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gital Image Processing Basics - GeeksforGeeks">
            <a:extLst>
              <a:ext uri="{FF2B5EF4-FFF2-40B4-BE49-F238E27FC236}">
                <a16:creationId xmlns:a16="http://schemas.microsoft.com/office/drawing/2014/main" id="{7899DA38-8303-BCB3-6F76-2DF099E141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695"/>
          <a:stretch/>
        </p:blipFill>
        <p:spPr bwMode="auto">
          <a:xfrm>
            <a:off x="6835189" y="4042611"/>
            <a:ext cx="3895725" cy="156336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7">
            <a:extLst>
              <a:ext uri="{FF2B5EF4-FFF2-40B4-BE49-F238E27FC236}">
                <a16:creationId xmlns:a16="http://schemas.microsoft.com/office/drawing/2014/main" id="{61731637-147D-5426-232D-1F5FA5845607}"/>
              </a:ext>
            </a:extLst>
          </p:cNvPr>
          <p:cNvSpPr txBox="1">
            <a:spLocks/>
          </p:cNvSpPr>
          <p:nvPr/>
        </p:nvSpPr>
        <p:spPr>
          <a:xfrm>
            <a:off x="6308477" y="5670145"/>
            <a:ext cx="5390148" cy="274817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IN" sz="1300" dirty="0">
                <a:latin typeface="Gill Sans MT" panose="020B0502020104020203" pitchFamily="34" charset="0"/>
                <a:ea typeface="Calibri" panose="020F0502020204030204" pitchFamily="34" charset="0"/>
                <a:cs typeface="Times New Roman" panose="02020603050405020304" pitchFamily="18" charset="0"/>
              </a:rPr>
              <a:t>Each element of the array is called an </a:t>
            </a:r>
            <a:r>
              <a:rPr lang="en-IN" sz="1300" i="1" dirty="0">
                <a:latin typeface="Gill Sans MT" panose="020B0502020104020203" pitchFamily="34" charset="0"/>
                <a:ea typeface="Calibri" panose="020F0502020204030204" pitchFamily="34" charset="0"/>
                <a:cs typeface="Times New Roman" panose="02020603050405020304" pitchFamily="18" charset="0"/>
              </a:rPr>
              <a:t>image element, picture element, pixel or pel.</a:t>
            </a:r>
            <a:endParaRPr lang="en-IN" sz="1300" dirty="0">
              <a:effectLst/>
              <a:latin typeface="Gill Sans MT" panose="020B05020201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46031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2D73A5-4430-0F47-84CE-C3324CEBA797}"/>
              </a:ext>
            </a:extLst>
          </p:cNvPr>
          <p:cNvSpPr>
            <a:spLocks noGrp="1"/>
          </p:cNvSpPr>
          <p:nvPr>
            <p:ph type="ctrTitle"/>
          </p:nvPr>
        </p:nvSpPr>
        <p:spPr/>
        <p:txBody>
          <a:bodyPr/>
          <a:lstStyle/>
          <a:p>
            <a:r>
              <a:rPr lang="en-US" dirty="0"/>
              <a:t>Title</a:t>
            </a:r>
          </a:p>
        </p:txBody>
      </p:sp>
      <p:sp>
        <p:nvSpPr>
          <p:cNvPr id="5" name="Subtitle 4">
            <a:extLst>
              <a:ext uri="{FF2B5EF4-FFF2-40B4-BE49-F238E27FC236}">
                <a16:creationId xmlns:a16="http://schemas.microsoft.com/office/drawing/2014/main" id="{9107CE13-DFD5-424B-B4BF-ADF75F3976E0}"/>
              </a:ext>
            </a:extLst>
          </p:cNvPr>
          <p:cNvSpPr>
            <a:spLocks noGrp="1"/>
          </p:cNvSpPr>
          <p:nvPr>
            <p:ph type="subTitle" idx="1"/>
          </p:nvPr>
        </p:nvSpPr>
        <p:spPr/>
        <p:txBody>
          <a:bodyPr/>
          <a:lstStyle/>
          <a:p>
            <a:r>
              <a:rPr lang="en-US" altLang="ja-JP" dirty="0"/>
              <a:t>Subtitle</a:t>
            </a:r>
            <a:endParaRPr lang="ja-JP" altLang="en-US" dirty="0"/>
          </a:p>
        </p:txBody>
      </p:sp>
      <p:pic>
        <p:nvPicPr>
          <p:cNvPr id="2" name="Picture 1">
            <a:extLst>
              <a:ext uri="{FF2B5EF4-FFF2-40B4-BE49-F238E27FC236}">
                <a16:creationId xmlns:a16="http://schemas.microsoft.com/office/drawing/2014/main" id="{13F0D630-E2F9-AE46-D1A5-1F64CF77C2B7}"/>
              </a:ext>
            </a:extLst>
          </p:cNvPr>
          <p:cNvPicPr>
            <a:picLocks noChangeAspect="1"/>
          </p:cNvPicPr>
          <p:nvPr/>
        </p:nvPicPr>
        <p:blipFill>
          <a:blip r:embed="rId2"/>
          <a:stretch>
            <a:fillRect/>
          </a:stretch>
        </p:blipFill>
        <p:spPr>
          <a:xfrm>
            <a:off x="715814" y="583691"/>
            <a:ext cx="10760372" cy="5768983"/>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C054E1C-958B-39CD-BFE1-594CC85E66E1}"/>
                  </a:ext>
                </a:extLst>
              </p:cNvPr>
              <p:cNvSpPr txBox="1">
                <a:spLocks/>
              </p:cNvSpPr>
              <p:nvPr/>
            </p:nvSpPr>
            <p:spPr>
              <a:xfrm>
                <a:off x="833828" y="1328809"/>
                <a:ext cx="10524344" cy="2443966"/>
              </a:xfrm>
              <a:prstGeom prst="rect">
                <a:avLst/>
              </a:prstGeom>
            </p:spPr>
            <p:txBody>
              <a:bodyPr>
                <a:no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effectLst/>
                    <a:latin typeface="Gill Sans MT" panose="020B0502020104020203" pitchFamily="34" charset="0"/>
                    <a:ea typeface="Calibri" panose="020F0502020204030204" pitchFamily="34" charset="0"/>
                    <a:cs typeface="Times New Roman" panose="02020603050405020304" pitchFamily="18" charset="0"/>
                  </a:rPr>
                  <a:t>As shown in the earlier picture, we define the origin to be the top-left corner of the image and x, y axes extending vertically down, horizontally right respectively.</a:t>
                </a:r>
              </a:p>
              <a:p>
                <a:r>
                  <a:rPr lang="en-IN" sz="1800" dirty="0">
                    <a:latin typeface="Gill Sans MT" panose="020B0502020104020203" pitchFamily="34" charset="0"/>
                    <a:ea typeface="Calibri" panose="020F0502020204030204" pitchFamily="34" charset="0"/>
                    <a:cs typeface="Times New Roman" panose="02020603050405020304" pitchFamily="18" charset="0"/>
                  </a:rPr>
                  <a:t>This is very helpful considering matrix notation also uses the same methodology to uniquely identify elements; rows(r) and columns(c) can be interchangeably used with x and y axes.</a:t>
                </a:r>
              </a:p>
              <a:p>
                <a:r>
                  <a:rPr lang="en-IN" sz="1800" dirty="0">
                    <a:latin typeface="Gill Sans MT" panose="020B0502020104020203" pitchFamily="34" charset="0"/>
                    <a:ea typeface="Calibri" panose="020F0502020204030204" pitchFamily="34" charset="0"/>
                    <a:cs typeface="Times New Roman" panose="02020603050405020304" pitchFamily="18" charset="0"/>
                  </a:rPr>
                  <a:t>Now, we define the centre of an </a:t>
                </a:r>
                <a:r>
                  <a:rPr lang="en-IN" sz="1800" dirty="0" err="1">
                    <a:latin typeface="Gill Sans MT" panose="020B0502020104020203" pitchFamily="34" charset="0"/>
                    <a:ea typeface="Calibri" panose="020F0502020204030204" pitchFamily="34" charset="0"/>
                    <a:cs typeface="Times New Roman" panose="02020603050405020304" pitchFamily="18" charset="0"/>
                  </a:rPr>
                  <a:t>AxB</a:t>
                </a:r>
                <a:r>
                  <a:rPr lang="en-IN" sz="1800" dirty="0">
                    <a:latin typeface="Gill Sans MT" panose="020B0502020104020203" pitchFamily="34" charset="0"/>
                    <a:ea typeface="Calibri" panose="020F0502020204030204" pitchFamily="34" charset="0"/>
                    <a:cs typeface="Times New Roman" panose="02020603050405020304" pitchFamily="18" charset="0"/>
                  </a:rPr>
                  <a:t> image as the coordinate </a:t>
                </a:r>
              </a:p>
              <a:p>
                <a:pPr marL="0" indent="0" algn="ctr">
                  <a:buNone/>
                </a:pPr>
                <a:r>
                  <a:rPr lang="en-IN" sz="1800" dirty="0">
                    <a:latin typeface="Gill Sans MT" panose="020B0502020104020203" pitchFamily="34" charset="0"/>
                    <a:ea typeface="Calibri" panose="020F0502020204030204" pitchFamily="34" charset="0"/>
                    <a:cs typeface="Times New Roman" panose="02020603050405020304" pitchFamily="18" charset="0"/>
                  </a:rPr>
                  <a:t>(</a:t>
                </a:r>
                <a14:m>
                  <m:oMath xmlns:m="http://schemas.openxmlformats.org/officeDocument/2006/math">
                    <m:sSub>
                      <m:sSubPr>
                        <m:ctrlPr>
                          <a:rPr lang="en-IN" sz="1800" i="1" smtClean="0">
                            <a:solidFill>
                              <a:srgbClr val="836967"/>
                            </a:solidFill>
                            <a:latin typeface="Cambria Math" panose="02040503050406030204" pitchFamily="18" charset="0"/>
                          </a:rPr>
                        </m:ctrlPr>
                      </m:sSubPr>
                      <m:e>
                        <m:r>
                          <a:rPr lang="en-IN" sz="1800" i="1" smtClean="0">
                            <a:latin typeface="Cambria Math" panose="02040503050406030204" pitchFamily="18" charset="0"/>
                          </a:rPr>
                          <m:t>𝑥</m:t>
                        </m:r>
                      </m:e>
                      <m:sub>
                        <m:r>
                          <a:rPr lang="en-IN" sz="1800" i="1" smtClean="0">
                            <a:latin typeface="Cambria Math" panose="02040503050406030204" pitchFamily="18" charset="0"/>
                          </a:rPr>
                          <m:t>𝐶</m:t>
                        </m:r>
                      </m:sub>
                    </m:sSub>
                    <m:r>
                      <a:rPr lang="en-IN" sz="1800" b="0" i="1" smtClean="0">
                        <a:latin typeface="Cambria Math" panose="02040503050406030204" pitchFamily="18" charset="0"/>
                      </a:rPr>
                      <m:t>,</m:t>
                    </m:r>
                    <m:sSub>
                      <m:sSubPr>
                        <m:ctrlPr>
                          <a:rPr lang="en-IN" sz="1800" i="1">
                            <a:solidFill>
                              <a:srgbClr val="836967"/>
                            </a:solidFill>
                            <a:latin typeface="Cambria Math" panose="02040503050406030204" pitchFamily="18" charset="0"/>
                          </a:rPr>
                        </m:ctrlPr>
                      </m:sSubPr>
                      <m:e>
                        <m:r>
                          <a:rPr lang="en-IN" sz="1800" b="0" i="1" smtClean="0">
                            <a:solidFill>
                              <a:srgbClr val="836967"/>
                            </a:solidFill>
                            <a:latin typeface="Cambria Math" panose="02040503050406030204" pitchFamily="18" charset="0"/>
                          </a:rPr>
                          <m:t>𝑦</m:t>
                        </m:r>
                      </m:e>
                      <m:sub>
                        <m:r>
                          <a:rPr lang="en-IN" sz="1800" i="1">
                            <a:latin typeface="Cambria Math" panose="02040503050406030204" pitchFamily="18" charset="0"/>
                          </a:rPr>
                          <m:t>𝐶</m:t>
                        </m:r>
                      </m:sub>
                    </m:sSub>
                    <m:r>
                      <a:rPr lang="en-IN" sz="1800" b="0" i="1" smtClean="0">
                        <a:latin typeface="Cambria Math" panose="02040503050406030204" pitchFamily="18" charset="0"/>
                      </a:rPr>
                      <m:t>)= </m:t>
                    </m:r>
                  </m:oMath>
                </a14:m>
                <a:r>
                  <a:rPr lang="en-IN" sz="1800" dirty="0">
                    <a:latin typeface="Gill Sans MT" panose="020B0502020104020203" pitchFamily="34" charset="0"/>
                    <a:ea typeface="Calibri" panose="020F0502020204030204" pitchFamily="34" charset="0"/>
                    <a:cs typeface="Times New Roman" panose="02020603050405020304" pitchFamily="18" charset="0"/>
                  </a:rPr>
                  <a:t>(floor(A/2)+1,floor(B/2)+1)</a:t>
                </a:r>
              </a:p>
              <a:p>
                <a:r>
                  <a:rPr lang="en-IN" sz="1800" dirty="0">
                    <a:latin typeface="Gill Sans MT" panose="020B0502020104020203" pitchFamily="34" charset="0"/>
                    <a:ea typeface="Calibri" panose="020F0502020204030204" pitchFamily="34" charset="0"/>
                    <a:cs typeface="Times New Roman" panose="02020603050405020304" pitchFamily="18" charset="0"/>
                  </a:rPr>
                  <a:t>Now as far as dimensions of image are concerned, there are no restrictions apart from that they need to be non-negative integers. The same cannot be said about intensity resolution.</a:t>
                </a:r>
              </a:p>
            </p:txBody>
          </p:sp>
        </mc:Choice>
        <mc:Fallback xmlns="">
          <p:sp>
            <p:nvSpPr>
              <p:cNvPr id="8" name="Content Placeholder 2">
                <a:extLst>
                  <a:ext uri="{FF2B5EF4-FFF2-40B4-BE49-F238E27FC236}">
                    <a16:creationId xmlns:a16="http://schemas.microsoft.com/office/drawing/2014/main" id="{BC054E1C-958B-39CD-BFE1-594CC85E66E1}"/>
                  </a:ext>
                </a:extLst>
              </p:cNvPr>
              <p:cNvSpPr txBox="1">
                <a:spLocks noRot="1" noChangeAspect="1" noMove="1" noResize="1" noEditPoints="1" noAdjustHandles="1" noChangeArrowheads="1" noChangeShapeType="1" noTextEdit="1"/>
              </p:cNvSpPr>
              <p:nvPr/>
            </p:nvSpPr>
            <p:spPr>
              <a:xfrm>
                <a:off x="833828" y="1328809"/>
                <a:ext cx="10524344" cy="2443966"/>
              </a:xfrm>
              <a:prstGeom prst="rect">
                <a:avLst/>
              </a:prstGeom>
              <a:blipFill>
                <a:blip r:embed="rId3"/>
                <a:stretch>
                  <a:fillRect l="-406" r="-637" b="-105237"/>
                </a:stretch>
              </a:blipFill>
            </p:spPr>
            <p:txBody>
              <a:bodyPr/>
              <a:lstStyle/>
              <a:p>
                <a:r>
                  <a:rPr lang="en-IN">
                    <a:noFill/>
                  </a:rPr>
                  <a:t> </a:t>
                </a:r>
              </a:p>
            </p:txBody>
          </p:sp>
        </mc:Fallback>
      </mc:AlternateContent>
      <p:sp>
        <p:nvSpPr>
          <p:cNvPr id="6" name="Title 40">
            <a:extLst>
              <a:ext uri="{FF2B5EF4-FFF2-40B4-BE49-F238E27FC236}">
                <a16:creationId xmlns:a16="http://schemas.microsoft.com/office/drawing/2014/main" id="{E0F196F6-679B-3E0A-A9CB-B18A322CBAA7}"/>
              </a:ext>
            </a:extLst>
          </p:cNvPr>
          <p:cNvSpPr txBox="1">
            <a:spLocks/>
          </p:cNvSpPr>
          <p:nvPr/>
        </p:nvSpPr>
        <p:spPr>
          <a:xfrm>
            <a:off x="950496" y="757401"/>
            <a:ext cx="5289884" cy="583800"/>
          </a:xfrm>
          <a:prstGeom prst="rect">
            <a:avLst/>
          </a:prstGeom>
        </p:spPr>
        <p:txBody>
          <a:bodyPr vert="horz" lIns="91440" tIns="45720" rIns="91440" bIns="45720" rtlCol="0"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US" sz="2400" dirty="0">
                <a:solidFill>
                  <a:schemeClr val="accent1"/>
                </a:solidFill>
                <a:latin typeface="Broadway" panose="04040905080B02020502" pitchFamily="82" charset="0"/>
              </a:rPr>
              <a:t>Representing digital images</a:t>
            </a:r>
          </a:p>
        </p:txBody>
      </p:sp>
    </p:spTree>
    <p:extLst>
      <p:ext uri="{BB962C8B-B14F-4D97-AF65-F5344CB8AC3E}">
        <p14:creationId xmlns:p14="http://schemas.microsoft.com/office/powerpoint/2010/main" val="2716776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661736" y="1302241"/>
                <a:ext cx="4791636" cy="4912126"/>
              </a:xfrm>
            </p:spPr>
            <p:txBody>
              <a:bodyPr>
                <a:normAutofit/>
              </a:bodyPr>
              <a:lstStyle/>
              <a:p>
                <a:pPr>
                  <a:lnSpc>
                    <a:spcPct val="107000"/>
                  </a:lnSpc>
                  <a:spcAft>
                    <a:spcPts val="800"/>
                  </a:spcAft>
                </a:pPr>
                <a:r>
                  <a:rPr lang="en-IN" sz="1600" dirty="0">
                    <a:latin typeface="Gill Sans MT" panose="020B0502020104020203" pitchFamily="34" charset="0"/>
                    <a:ea typeface="Cambria Math" panose="02040503050406030204" pitchFamily="18" charset="0"/>
                    <a:cs typeface="Times New Roman" panose="02020603050405020304" pitchFamily="18" charset="0"/>
                  </a:rPr>
                  <a:t>The number of discrete intensity levels L is usually a power of 2, due to storage considerations. This is to map each binary possibility to an intensity</a:t>
                </a:r>
                <a:r>
                  <a:rPr lang="en-IN" sz="1800" dirty="0">
                    <a:latin typeface="Gill Sans MT" panose="020B0502020104020203" pitchFamily="34" charset="0"/>
                    <a:ea typeface="Cambria Math" panose="02040503050406030204" pitchFamily="18" charset="0"/>
                    <a:cs typeface="Times New Roman" panose="02020603050405020304" pitchFamily="18" charset="0"/>
                  </a:rPr>
                  <a:t>.</a:t>
                </a:r>
              </a:p>
              <a:p>
                <a:pPr marL="0" indent="0" algn="ctr">
                  <a:lnSpc>
                    <a:spcPct val="107000"/>
                  </a:lnSpc>
                  <a:spcAft>
                    <a:spcPts val="800"/>
                  </a:spcAft>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𝐿</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1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1800" b="0" i="1" smtClean="0">
                              <a:latin typeface="Cambria Math" panose="02040503050406030204" pitchFamily="18" charset="0"/>
                              <a:ea typeface="Cambria Math" panose="02040503050406030204" pitchFamily="18" charset="0"/>
                              <a:cs typeface="Times New Roman" panose="02020603050405020304" pitchFamily="18" charset="0"/>
                            </a:rPr>
                            <m:t>2</m:t>
                          </m:r>
                        </m:e>
                        <m:sup>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𝑘</m:t>
                          </m:r>
                        </m:sup>
                      </m:sSup>
                      <m:r>
                        <a:rPr lang="en-IN" sz="18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IN" sz="1800" b="0" dirty="0">
                  <a:latin typeface="Gill Sans MT" panose="020B0502020104020203" pitchFamily="34" charset="0"/>
                  <a:ea typeface="Cambria Math" panose="02040503050406030204" pitchFamily="18" charset="0"/>
                  <a:cs typeface="Times New Roman" panose="02020603050405020304" pitchFamily="18" charset="0"/>
                </a:endParaRPr>
              </a:p>
              <a:p>
                <a:pPr marL="0" indent="0" algn="r">
                  <a:lnSpc>
                    <a:spcPct val="107000"/>
                  </a:lnSpc>
                  <a:spcBef>
                    <a:spcPts val="0"/>
                  </a:spcBef>
                  <a:spcAft>
                    <a:spcPts val="800"/>
                  </a:spcAft>
                  <a:buNone/>
                </a:pPr>
                <a:r>
                  <a:rPr lang="en-IN" sz="1200" dirty="0">
                    <a:latin typeface="Gill Sans MT" panose="020B0502020104020203" pitchFamily="34" charset="0"/>
                    <a:ea typeface="Cambria Math" panose="02040503050406030204" pitchFamily="18" charset="0"/>
                    <a:cs typeface="Times New Roman" panose="02020603050405020304" pitchFamily="18" charset="0"/>
                  </a:rPr>
                  <a:t> where k is an integer</a:t>
                </a:r>
              </a:p>
              <a:p>
                <a:pPr>
                  <a:lnSpc>
                    <a:spcPct val="107000"/>
                  </a:lnSpc>
                  <a:spcBef>
                    <a:spcPts val="0"/>
                  </a:spcBef>
                  <a:spcAft>
                    <a:spcPts val="800"/>
                  </a:spcAft>
                </a:pPr>
                <a:r>
                  <a:rPr lang="en-IN" sz="1600" dirty="0">
                    <a:latin typeface="Gill Sans MT" panose="020B0502020104020203" pitchFamily="34" charset="0"/>
                    <a:ea typeface="Cambria Math" panose="02040503050406030204" pitchFamily="18" charset="0"/>
                    <a:cs typeface="Times New Roman" panose="02020603050405020304" pitchFamily="18" charset="0"/>
                  </a:rPr>
                  <a:t>The range of values spanned by the grey scale system is shown by </a:t>
                </a:r>
                <a:r>
                  <a:rPr lang="en-IN" sz="1600" i="1" dirty="0">
                    <a:latin typeface="Gill Sans MT" panose="020B0502020104020203" pitchFamily="34" charset="0"/>
                    <a:ea typeface="Cambria Math" panose="02040503050406030204" pitchFamily="18" charset="0"/>
                    <a:cs typeface="Times New Roman" panose="02020603050405020304" pitchFamily="18" charset="0"/>
                  </a:rPr>
                  <a:t>dynamic range, </a:t>
                </a:r>
                <a:r>
                  <a:rPr lang="en-IN" sz="1600" dirty="0">
                    <a:latin typeface="Gill Sans MT" panose="020B0502020104020203" pitchFamily="34" charset="0"/>
                    <a:ea typeface="Cambria Math" panose="02040503050406030204" pitchFamily="18" charset="0"/>
                    <a:cs typeface="Times New Roman" panose="02020603050405020304" pitchFamily="18" charset="0"/>
                  </a:rPr>
                  <a:t>which is defined as the ratio of maximum detectable intensity to the minimum detectable intensity. Usually, the upper limit is determined by </a:t>
                </a:r>
                <a:r>
                  <a:rPr lang="en-IN" sz="1600" i="1" dirty="0">
                    <a:latin typeface="Gill Sans MT" panose="020B0502020104020203" pitchFamily="34" charset="0"/>
                    <a:ea typeface="Cambria Math" panose="02040503050406030204" pitchFamily="18" charset="0"/>
                    <a:cs typeface="Times New Roman" panose="02020603050405020304" pitchFamily="18" charset="0"/>
                  </a:rPr>
                  <a:t>saturation</a:t>
                </a:r>
                <a:r>
                  <a:rPr lang="en-IN" sz="1600" dirty="0">
                    <a:latin typeface="Gill Sans MT" panose="020B0502020104020203" pitchFamily="34" charset="0"/>
                    <a:ea typeface="Cambria Math" panose="02040503050406030204" pitchFamily="18" charset="0"/>
                    <a:cs typeface="Times New Roman" panose="02020603050405020304" pitchFamily="18" charset="0"/>
                  </a:rPr>
                  <a:t> and lower limit by </a:t>
                </a:r>
                <a:r>
                  <a:rPr lang="en-IN" sz="1600" i="1" dirty="0">
                    <a:latin typeface="Gill Sans MT" panose="020B0502020104020203" pitchFamily="34" charset="0"/>
                    <a:ea typeface="Cambria Math" panose="02040503050406030204" pitchFamily="18" charset="0"/>
                    <a:cs typeface="Times New Roman" panose="02020603050405020304" pitchFamily="18" charset="0"/>
                  </a:rPr>
                  <a:t>noise</a:t>
                </a:r>
                <a:r>
                  <a:rPr lang="en-IN" sz="1600" dirty="0">
                    <a:latin typeface="Gill Sans MT" panose="020B0502020104020203" pitchFamily="34" charset="0"/>
                    <a:ea typeface="Cambria Math" panose="02040503050406030204" pitchFamily="18" charset="0"/>
                    <a:cs typeface="Times New Roman" panose="02020603050405020304" pitchFamily="18" charset="0"/>
                  </a:rPr>
                  <a:t>.</a:t>
                </a:r>
              </a:p>
              <a:p>
                <a:pPr>
                  <a:lnSpc>
                    <a:spcPct val="107000"/>
                  </a:lnSpc>
                  <a:spcBef>
                    <a:spcPts val="0"/>
                  </a:spcBef>
                  <a:spcAft>
                    <a:spcPts val="800"/>
                  </a:spcAft>
                </a:pPr>
                <a:r>
                  <a:rPr lang="en-IN" sz="1600" dirty="0">
                    <a:latin typeface="Gill Sans MT" panose="020B0502020104020203" pitchFamily="34" charset="0"/>
                    <a:ea typeface="Cambria Math" panose="02040503050406030204" pitchFamily="18" charset="0"/>
                    <a:cs typeface="Times New Roman" panose="02020603050405020304" pitchFamily="18" charset="0"/>
                  </a:rPr>
                  <a:t>Saturation is the highest value of intensity above which all intensity values are clipped and look the same.</a:t>
                </a:r>
              </a:p>
              <a:p>
                <a:pPr>
                  <a:lnSpc>
                    <a:spcPct val="107000"/>
                  </a:lnSpc>
                  <a:spcAft>
                    <a:spcPts val="800"/>
                  </a:spcAft>
                </a:pPr>
                <a:endParaRPr lang="en-IN" sz="1800" dirty="0">
                  <a:latin typeface="Gill Sans MT" panose="020B0502020104020203" pitchFamily="34" charset="0"/>
                  <a:ea typeface="Cambria Math" panose="02040503050406030204" pitchFamily="18" charset="0"/>
                  <a:cs typeface="Times New Roman" panose="02020603050405020304" pitchFamily="18" charset="0"/>
                </a:endParaRPr>
              </a:p>
            </p:txBody>
          </p:sp>
        </mc:Choice>
        <mc:Fallback xmlns="">
          <p:sp>
            <p:nvSpPr>
              <p:cNvPr id="18" name="Content Placeholder 17">
                <a:extLst>
                  <a:ext uri="{FF2B5EF4-FFF2-40B4-BE49-F238E27FC236}">
                    <a16:creationId xmlns:a16="http://schemas.microsoft.com/office/drawing/2014/main" id="{F451EBE7-64A3-7E40-8C33-3C01E8EBABD2}"/>
                  </a:ext>
                </a:extLst>
              </p:cNvPr>
              <p:cNvSpPr>
                <a:spLocks noGrp="1" noRot="1" noChangeAspect="1" noMove="1" noResize="1" noEditPoints="1" noAdjustHandles="1" noChangeArrowheads="1" noChangeShapeType="1" noTextEdit="1"/>
              </p:cNvSpPr>
              <p:nvPr>
                <p:ph idx="4294967295"/>
              </p:nvPr>
            </p:nvSpPr>
            <p:spPr>
              <a:xfrm>
                <a:off x="661736" y="1302241"/>
                <a:ext cx="4791636" cy="4912126"/>
              </a:xfrm>
              <a:blipFill>
                <a:blip r:embed="rId2"/>
                <a:stretch>
                  <a:fillRect l="-509" t="-373" r="-2036"/>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0BB2B2A9-9231-164C-717C-250D0A156878}"/>
              </a:ext>
            </a:extLst>
          </p:cNvPr>
          <p:cNvSpPr txBox="1"/>
          <p:nvPr/>
        </p:nvSpPr>
        <p:spPr>
          <a:xfrm>
            <a:off x="6497592" y="4698948"/>
            <a:ext cx="5389067" cy="461665"/>
          </a:xfrm>
          <a:prstGeom prst="rect">
            <a:avLst/>
          </a:prstGeom>
          <a:noFill/>
        </p:spPr>
        <p:txBody>
          <a:bodyPr wrap="square" rtlCol="0">
            <a:spAutoFit/>
          </a:bodyPr>
          <a:lstStyle/>
          <a:p>
            <a:r>
              <a:rPr lang="en-IN" sz="1200" dirty="0"/>
              <a:t>Figure showing the comparison between unsaturated, normal, and over saturated images. (Source: Omnilargess Photography Classes).</a:t>
            </a:r>
          </a:p>
        </p:txBody>
      </p:sp>
      <p:sp>
        <p:nvSpPr>
          <p:cNvPr id="5" name="Title 40">
            <a:extLst>
              <a:ext uri="{FF2B5EF4-FFF2-40B4-BE49-F238E27FC236}">
                <a16:creationId xmlns:a16="http://schemas.microsoft.com/office/drawing/2014/main" id="{36A79219-3B1E-0963-539C-1A2C78935FDB}"/>
              </a:ext>
            </a:extLst>
          </p:cNvPr>
          <p:cNvSpPr txBox="1">
            <a:spLocks/>
          </p:cNvSpPr>
          <p:nvPr/>
        </p:nvSpPr>
        <p:spPr>
          <a:xfrm>
            <a:off x="661736" y="643633"/>
            <a:ext cx="5289884" cy="583800"/>
          </a:xfrm>
          <a:prstGeom prst="rect">
            <a:avLst/>
          </a:prstGeom>
        </p:spPr>
        <p:txBody>
          <a:bodyPr vert="horz" lIns="91440" tIns="45720" rIns="91440" bIns="45720" rtlCol="0"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US" sz="2400" dirty="0">
                <a:solidFill>
                  <a:schemeClr val="accent1"/>
                </a:solidFill>
                <a:latin typeface="Broadway" panose="04040905080B02020502" pitchFamily="82" charset="0"/>
              </a:rPr>
              <a:t>Representing digital images</a:t>
            </a:r>
          </a:p>
        </p:txBody>
      </p:sp>
      <p:pic>
        <p:nvPicPr>
          <p:cNvPr id="6" name="Picture 4" descr="LIGHTROOM – VIBRANCE VS SATURATION - Omnilargess Photography Classes">
            <a:extLst>
              <a:ext uri="{FF2B5EF4-FFF2-40B4-BE49-F238E27FC236}">
                <a16:creationId xmlns:a16="http://schemas.microsoft.com/office/drawing/2014/main" id="{498E9101-A69B-9991-8758-13BB7A7F7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592" y="1984084"/>
            <a:ext cx="5389067" cy="2508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727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838200" y="1475874"/>
                <a:ext cx="10524344" cy="4701089"/>
              </a:xfrm>
            </p:spPr>
            <p:txBody>
              <a:bodyPr>
                <a:normAutofit/>
              </a:bodyPr>
              <a:lstStyle/>
              <a:p>
                <a:r>
                  <a:rPr lang="en-IN" sz="1800" dirty="0">
                    <a:latin typeface="Gill Sans MT" panose="020B0502020104020203" pitchFamily="34" charset="0"/>
                    <a:ea typeface="Cambria Math" panose="02040503050406030204" pitchFamily="18" charset="0"/>
                    <a:cs typeface="Times New Roman" panose="02020603050405020304" pitchFamily="18" charset="0"/>
                  </a:rPr>
                  <a:t>The ratio of maximum intensity and minimum intensity in an image is referred as </a:t>
                </a:r>
                <a:r>
                  <a:rPr lang="en-IN" sz="1800" i="1" dirty="0">
                    <a:latin typeface="Gill Sans MT" panose="020B0502020104020203" pitchFamily="34" charset="0"/>
                    <a:ea typeface="Cambria Math" panose="02040503050406030204" pitchFamily="18" charset="0"/>
                    <a:cs typeface="Times New Roman" panose="02020603050405020304" pitchFamily="18" charset="0"/>
                  </a:rPr>
                  <a:t>image contrast.</a:t>
                </a:r>
              </a:p>
              <a:p>
                <a:r>
                  <a:rPr lang="en-IN" sz="1800" dirty="0">
                    <a:latin typeface="Gill Sans MT" panose="020B0502020104020203" pitchFamily="34" charset="0"/>
                    <a:ea typeface="Cambria Math" panose="02040503050406030204" pitchFamily="18" charset="0"/>
                    <a:cs typeface="Times New Roman" panose="02020603050405020304" pitchFamily="18" charset="0"/>
                  </a:rPr>
                  <a:t>An image with low dynamic range usually looks dull and has washed-out grey look.</a:t>
                </a:r>
              </a:p>
              <a:p>
                <a:r>
                  <a:rPr lang="en-IN" sz="1800" dirty="0">
                    <a:latin typeface="Gill Sans MT" panose="020B0502020104020203" pitchFamily="34" charset="0"/>
                    <a:ea typeface="Cambria Math" panose="02040503050406030204" pitchFamily="18" charset="0"/>
                    <a:cs typeface="Times New Roman" panose="02020603050405020304" pitchFamily="18" charset="0"/>
                  </a:rPr>
                  <a:t>The number of bits(M) required to store a </a:t>
                </a:r>
                <a:r>
                  <a:rPr lang="en-IN" sz="1800" dirty="0" err="1">
                    <a:latin typeface="Gill Sans MT" panose="020B0502020104020203" pitchFamily="34" charset="0"/>
                    <a:ea typeface="Cambria Math" panose="02040503050406030204" pitchFamily="18" charset="0"/>
                    <a:cs typeface="Times New Roman" panose="02020603050405020304" pitchFamily="18" charset="0"/>
                  </a:rPr>
                  <a:t>AxB</a:t>
                </a:r>
                <a:r>
                  <a:rPr lang="en-IN" sz="1800" dirty="0">
                    <a:latin typeface="Gill Sans MT" panose="020B0502020104020203" pitchFamily="34" charset="0"/>
                    <a:ea typeface="Cambria Math" panose="02040503050406030204" pitchFamily="18" charset="0"/>
                    <a:cs typeface="Times New Roman" panose="02020603050405020304" pitchFamily="18" charset="0"/>
                  </a:rPr>
                  <a:t> image is given by</a:t>
                </a:r>
              </a:p>
              <a:p>
                <a:pPr marL="0" indent="0" algn="ctr">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𝑀</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𝐴</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𝐵</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𝑘</m:t>
                      </m:r>
                    </m:oMath>
                  </m:oMathPara>
                </a14:m>
                <a:endParaRPr lang="en-IN" sz="1800" b="0" dirty="0">
                  <a:latin typeface="Gill Sans MT" panose="020B0502020104020203" pitchFamily="34" charset="0"/>
                  <a:ea typeface="Cambria Math" panose="02040503050406030204" pitchFamily="18" charset="0"/>
                  <a:cs typeface="Times New Roman" panose="02020603050405020304" pitchFamily="18" charset="0"/>
                </a:endParaRPr>
              </a:p>
              <a:p>
                <a:r>
                  <a:rPr lang="en-IN" sz="1800" dirty="0">
                    <a:latin typeface="Gill Sans MT" panose="020B0502020104020203" pitchFamily="34" charset="0"/>
                    <a:ea typeface="Cambria Math" panose="02040503050406030204" pitchFamily="18" charset="0"/>
                    <a:cs typeface="Times New Roman" panose="02020603050405020304" pitchFamily="18" charset="0"/>
                  </a:rPr>
                  <a:t>When an image has </a:t>
                </a:r>
                <a14:m>
                  <m:oMath xmlns:m="http://schemas.openxmlformats.org/officeDocument/2006/math">
                    <m:sSup>
                      <m:sSupPr>
                        <m:ctrlPr>
                          <a:rPr lang="en-IN" sz="18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1800" b="0" i="1" smtClean="0">
                            <a:latin typeface="Cambria Math" panose="02040503050406030204" pitchFamily="18" charset="0"/>
                            <a:ea typeface="Cambria Math" panose="02040503050406030204" pitchFamily="18" charset="0"/>
                            <a:cs typeface="Times New Roman" panose="02020603050405020304" pitchFamily="18" charset="0"/>
                          </a:rPr>
                          <m:t>2</m:t>
                        </m:r>
                      </m:e>
                      <m:sup>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𝑘</m:t>
                        </m:r>
                      </m:sup>
                    </m:sSup>
                  </m:oMath>
                </a14:m>
                <a:r>
                  <a:rPr lang="en-IN" sz="1800" dirty="0">
                    <a:latin typeface="Gill Sans MT" panose="020B0502020104020203" pitchFamily="34" charset="0"/>
                    <a:ea typeface="Cambria Math" panose="02040503050406030204" pitchFamily="18" charset="0"/>
                    <a:cs typeface="Times New Roman" panose="02020603050405020304" pitchFamily="18" charset="0"/>
                  </a:rPr>
                  <a:t> intensity levels, we usually call it an k-bit image. In usual practice, we use 8-bit image, where we have 256 discrete possibilities of intensities. Other larger values can also be used but then each picture requires a lot more storage.</a:t>
                </a:r>
              </a:p>
              <a:p>
                <a:endParaRPr lang="en-US" sz="1800" dirty="0">
                  <a:latin typeface="Gill Sans MT" panose="020B0502020104020203" pitchFamily="34" charset="0"/>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CF10C826-9341-0E35-46CE-1F8392E76EDC}"/>
                  </a:ext>
                </a:extLst>
              </p:cNvPr>
              <p:cNvSpPr>
                <a:spLocks noGrp="1" noRot="1" noChangeAspect="1" noMove="1" noResize="1" noEditPoints="1" noAdjustHandles="1" noChangeArrowheads="1" noChangeShapeType="1" noTextEdit="1"/>
              </p:cNvSpPr>
              <p:nvPr>
                <p:ph sz="quarter" idx="10"/>
              </p:nvPr>
            </p:nvSpPr>
            <p:spPr>
              <a:xfrm>
                <a:off x="838200" y="1475874"/>
                <a:ext cx="10524344" cy="4701089"/>
              </a:xfrm>
              <a:blipFill>
                <a:blip r:embed="rId2"/>
                <a:stretch>
                  <a:fillRect l="-406"/>
                </a:stretch>
              </a:blipFill>
            </p:spPr>
            <p:txBody>
              <a:bodyPr/>
              <a:lstStyle/>
              <a:p>
                <a:r>
                  <a:rPr lang="en-IN">
                    <a:noFill/>
                  </a:rPr>
                  <a:t> </a:t>
                </a:r>
              </a:p>
            </p:txBody>
          </p:sp>
        </mc:Fallback>
      </mc:AlternateContent>
      <p:sp>
        <p:nvSpPr>
          <p:cNvPr id="6" name="Title 40">
            <a:extLst>
              <a:ext uri="{FF2B5EF4-FFF2-40B4-BE49-F238E27FC236}">
                <a16:creationId xmlns:a16="http://schemas.microsoft.com/office/drawing/2014/main" id="{CD7C5298-7F6B-ED20-51B3-A42A573C58A7}"/>
              </a:ext>
            </a:extLst>
          </p:cNvPr>
          <p:cNvSpPr txBox="1">
            <a:spLocks/>
          </p:cNvSpPr>
          <p:nvPr/>
        </p:nvSpPr>
        <p:spPr>
          <a:xfrm>
            <a:off x="806116" y="681037"/>
            <a:ext cx="5289884" cy="583800"/>
          </a:xfrm>
          <a:prstGeom prst="rect">
            <a:avLst/>
          </a:prstGeom>
        </p:spPr>
        <p:txBody>
          <a:bodyPr vert="horz" lIns="91440" tIns="45720" rIns="91440" bIns="45720" rtlCol="0"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US" sz="2400" dirty="0">
                <a:solidFill>
                  <a:schemeClr val="accent1"/>
                </a:solidFill>
                <a:latin typeface="Broadway" panose="04040905080B02020502" pitchFamily="82" charset="0"/>
              </a:rPr>
              <a:t>Representing digital images</a:t>
            </a:r>
          </a:p>
        </p:txBody>
      </p:sp>
    </p:spTree>
    <p:extLst>
      <p:ext uri="{BB962C8B-B14F-4D97-AF65-F5344CB8AC3E}">
        <p14:creationId xmlns:p14="http://schemas.microsoft.com/office/powerpoint/2010/main" val="1369449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838200" y="1475874"/>
                <a:ext cx="10524344" cy="4701089"/>
              </a:xfrm>
            </p:spPr>
            <p:txBody>
              <a:bodyPr>
                <a:normAutofit/>
              </a:bodyPr>
              <a:lstStyle/>
              <a:p>
                <a:r>
                  <a:rPr lang="en-IN" sz="1800" dirty="0">
                    <a:latin typeface="Gill Sans MT" panose="020B0502020104020203" pitchFamily="34" charset="0"/>
                    <a:ea typeface="Cambria Math" panose="02040503050406030204" pitchFamily="18" charset="0"/>
                    <a:cs typeface="Times New Roman" panose="02020603050405020304" pitchFamily="18" charset="0"/>
                  </a:rPr>
                  <a:t>The ratio of maximum intensity and minimum intensity in an image is referred as </a:t>
                </a:r>
                <a:r>
                  <a:rPr lang="en-IN" sz="1800" i="1" dirty="0">
                    <a:latin typeface="Gill Sans MT" panose="020B0502020104020203" pitchFamily="34" charset="0"/>
                    <a:ea typeface="Cambria Math" panose="02040503050406030204" pitchFamily="18" charset="0"/>
                    <a:cs typeface="Times New Roman" panose="02020603050405020304" pitchFamily="18" charset="0"/>
                  </a:rPr>
                  <a:t>image contrast.</a:t>
                </a:r>
              </a:p>
              <a:p>
                <a:r>
                  <a:rPr lang="en-IN" sz="1800" dirty="0">
                    <a:latin typeface="Gill Sans MT" panose="020B0502020104020203" pitchFamily="34" charset="0"/>
                    <a:ea typeface="Cambria Math" panose="02040503050406030204" pitchFamily="18" charset="0"/>
                    <a:cs typeface="Times New Roman" panose="02020603050405020304" pitchFamily="18" charset="0"/>
                  </a:rPr>
                  <a:t>An image with low dynamic range usually looks dull and has washed-out grey look.</a:t>
                </a:r>
              </a:p>
              <a:p>
                <a:r>
                  <a:rPr lang="en-IN" sz="1800" dirty="0">
                    <a:latin typeface="Gill Sans MT" panose="020B0502020104020203" pitchFamily="34" charset="0"/>
                    <a:ea typeface="Cambria Math" panose="02040503050406030204" pitchFamily="18" charset="0"/>
                    <a:cs typeface="Times New Roman" panose="02020603050405020304" pitchFamily="18" charset="0"/>
                  </a:rPr>
                  <a:t>The number of bits(M) required to store a </a:t>
                </a:r>
                <a:r>
                  <a:rPr lang="en-IN" sz="1800" dirty="0" err="1">
                    <a:latin typeface="Gill Sans MT" panose="020B0502020104020203" pitchFamily="34" charset="0"/>
                    <a:ea typeface="Cambria Math" panose="02040503050406030204" pitchFamily="18" charset="0"/>
                    <a:cs typeface="Times New Roman" panose="02020603050405020304" pitchFamily="18" charset="0"/>
                  </a:rPr>
                  <a:t>AxB</a:t>
                </a:r>
                <a:r>
                  <a:rPr lang="en-IN" sz="1800" dirty="0">
                    <a:latin typeface="Gill Sans MT" panose="020B0502020104020203" pitchFamily="34" charset="0"/>
                    <a:ea typeface="Cambria Math" panose="02040503050406030204" pitchFamily="18" charset="0"/>
                    <a:cs typeface="Times New Roman" panose="02020603050405020304" pitchFamily="18" charset="0"/>
                  </a:rPr>
                  <a:t> image is given by</a:t>
                </a:r>
              </a:p>
              <a:p>
                <a:pPr marL="0" indent="0" algn="ctr">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𝑀</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𝐴</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𝐵</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𝑘</m:t>
                      </m:r>
                    </m:oMath>
                  </m:oMathPara>
                </a14:m>
                <a:endParaRPr lang="en-IN" sz="1800" b="0" dirty="0">
                  <a:latin typeface="Gill Sans MT" panose="020B0502020104020203" pitchFamily="34" charset="0"/>
                  <a:ea typeface="Cambria Math" panose="02040503050406030204" pitchFamily="18" charset="0"/>
                  <a:cs typeface="Times New Roman" panose="02020603050405020304" pitchFamily="18" charset="0"/>
                </a:endParaRPr>
              </a:p>
              <a:p>
                <a:r>
                  <a:rPr lang="en-IN" sz="1800" dirty="0">
                    <a:latin typeface="Gill Sans MT" panose="020B0502020104020203" pitchFamily="34" charset="0"/>
                    <a:ea typeface="Cambria Math" panose="02040503050406030204" pitchFamily="18" charset="0"/>
                    <a:cs typeface="Times New Roman" panose="02020603050405020304" pitchFamily="18" charset="0"/>
                  </a:rPr>
                  <a:t>When an image has </a:t>
                </a:r>
                <a14:m>
                  <m:oMath xmlns:m="http://schemas.openxmlformats.org/officeDocument/2006/math">
                    <m:sSup>
                      <m:sSupPr>
                        <m:ctrlPr>
                          <a:rPr lang="en-IN" sz="18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1800" b="0" i="1" smtClean="0">
                            <a:latin typeface="Cambria Math" panose="02040503050406030204" pitchFamily="18" charset="0"/>
                            <a:ea typeface="Cambria Math" panose="02040503050406030204" pitchFamily="18" charset="0"/>
                            <a:cs typeface="Times New Roman" panose="02020603050405020304" pitchFamily="18" charset="0"/>
                          </a:rPr>
                          <m:t>2</m:t>
                        </m:r>
                      </m:e>
                      <m:sup>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𝑘</m:t>
                        </m:r>
                      </m:sup>
                    </m:sSup>
                  </m:oMath>
                </a14:m>
                <a:r>
                  <a:rPr lang="en-IN" sz="1800" dirty="0">
                    <a:latin typeface="Gill Sans MT" panose="020B0502020104020203" pitchFamily="34" charset="0"/>
                    <a:ea typeface="Cambria Math" panose="02040503050406030204" pitchFamily="18" charset="0"/>
                    <a:cs typeface="Times New Roman" panose="02020603050405020304" pitchFamily="18" charset="0"/>
                  </a:rPr>
                  <a:t> intensity levels, we usually call it an k-bit image. In usual practice, we use 8-bit image, where we have 256 discrete possibilities of intensities. Other larger values can also be used but then each picture requires a lot more storage.</a:t>
                </a:r>
              </a:p>
              <a:p>
                <a:endParaRPr lang="en-US" sz="1800" dirty="0">
                  <a:latin typeface="Gill Sans MT" panose="020B0502020104020203" pitchFamily="34" charset="0"/>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CF10C826-9341-0E35-46CE-1F8392E76EDC}"/>
                  </a:ext>
                </a:extLst>
              </p:cNvPr>
              <p:cNvSpPr>
                <a:spLocks noGrp="1" noRot="1" noChangeAspect="1" noMove="1" noResize="1" noEditPoints="1" noAdjustHandles="1" noChangeArrowheads="1" noChangeShapeType="1" noTextEdit="1"/>
              </p:cNvSpPr>
              <p:nvPr>
                <p:ph sz="quarter" idx="10"/>
              </p:nvPr>
            </p:nvSpPr>
            <p:spPr>
              <a:xfrm>
                <a:off x="838200" y="1475874"/>
                <a:ext cx="10524344" cy="4701089"/>
              </a:xfrm>
              <a:blipFill>
                <a:blip r:embed="rId2"/>
                <a:stretch>
                  <a:fillRect l="-406"/>
                </a:stretch>
              </a:blipFill>
            </p:spPr>
            <p:txBody>
              <a:bodyPr/>
              <a:lstStyle/>
              <a:p>
                <a:r>
                  <a:rPr lang="en-IN">
                    <a:noFill/>
                  </a:rPr>
                  <a:t> </a:t>
                </a:r>
              </a:p>
            </p:txBody>
          </p:sp>
        </mc:Fallback>
      </mc:AlternateContent>
      <p:sp>
        <p:nvSpPr>
          <p:cNvPr id="6" name="Title 40">
            <a:extLst>
              <a:ext uri="{FF2B5EF4-FFF2-40B4-BE49-F238E27FC236}">
                <a16:creationId xmlns:a16="http://schemas.microsoft.com/office/drawing/2014/main" id="{CD7C5298-7F6B-ED20-51B3-A42A573C58A7}"/>
              </a:ext>
            </a:extLst>
          </p:cNvPr>
          <p:cNvSpPr txBox="1">
            <a:spLocks/>
          </p:cNvSpPr>
          <p:nvPr/>
        </p:nvSpPr>
        <p:spPr>
          <a:xfrm>
            <a:off x="806116" y="681037"/>
            <a:ext cx="5289884" cy="583800"/>
          </a:xfrm>
          <a:prstGeom prst="rect">
            <a:avLst/>
          </a:prstGeom>
        </p:spPr>
        <p:txBody>
          <a:bodyPr vert="horz" lIns="91440" tIns="45720" rIns="91440" bIns="45720" rtlCol="0"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US" sz="2400" dirty="0">
                <a:solidFill>
                  <a:schemeClr val="accent1"/>
                </a:solidFill>
                <a:latin typeface="Broadway" panose="04040905080B02020502" pitchFamily="82" charset="0"/>
              </a:rPr>
              <a:t>Representing digital images</a:t>
            </a:r>
          </a:p>
        </p:txBody>
      </p:sp>
    </p:spTree>
    <p:extLst>
      <p:ext uri="{BB962C8B-B14F-4D97-AF65-F5344CB8AC3E}">
        <p14:creationId xmlns:p14="http://schemas.microsoft.com/office/powerpoint/2010/main" val="2867570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5DD1BE-F0BA-272D-2A1B-6DE98B59A797}"/>
              </a:ext>
            </a:extLst>
          </p:cNvPr>
          <p:cNvSpPr>
            <a:spLocks noGrp="1"/>
          </p:cNvSpPr>
          <p:nvPr>
            <p:ph type="body" idx="1"/>
          </p:nvPr>
        </p:nvSpPr>
        <p:spPr/>
        <p:txBody>
          <a:bodyPr>
            <a:normAutofit/>
          </a:bodyPr>
          <a:lstStyle/>
          <a:p>
            <a:r>
              <a:rPr lang="en-IN" sz="2400" dirty="0">
                <a:solidFill>
                  <a:schemeClr val="accent1"/>
                </a:solidFill>
                <a:latin typeface="Franklin Gothic Demi" panose="020B0703020102020204" pitchFamily="34" charset="0"/>
              </a:rPr>
              <a:t>Spatial Resolution</a:t>
            </a:r>
          </a:p>
        </p:txBody>
      </p:sp>
      <p:sp>
        <p:nvSpPr>
          <p:cNvPr id="3" name="Text Placeholder 2">
            <a:extLst>
              <a:ext uri="{FF2B5EF4-FFF2-40B4-BE49-F238E27FC236}">
                <a16:creationId xmlns:a16="http://schemas.microsoft.com/office/drawing/2014/main" id="{211E2958-B0F6-2D13-0ED3-8031CDB7F9F6}"/>
              </a:ext>
            </a:extLst>
          </p:cNvPr>
          <p:cNvSpPr>
            <a:spLocks noGrp="1"/>
          </p:cNvSpPr>
          <p:nvPr>
            <p:ph type="body" idx="11"/>
          </p:nvPr>
        </p:nvSpPr>
        <p:spPr/>
        <p:txBody>
          <a:bodyPr>
            <a:normAutofit/>
          </a:bodyPr>
          <a:lstStyle/>
          <a:p>
            <a:r>
              <a:rPr lang="en-IN" sz="2400" dirty="0">
                <a:solidFill>
                  <a:schemeClr val="accent1"/>
                </a:solidFill>
                <a:latin typeface="Franklin Gothic Demi" panose="020B0703020102020204" pitchFamily="34" charset="0"/>
              </a:rPr>
              <a:t>Intensity resolution</a:t>
            </a:r>
          </a:p>
        </p:txBody>
      </p:sp>
      <p:sp>
        <p:nvSpPr>
          <p:cNvPr id="4" name="Title 3">
            <a:extLst>
              <a:ext uri="{FF2B5EF4-FFF2-40B4-BE49-F238E27FC236}">
                <a16:creationId xmlns:a16="http://schemas.microsoft.com/office/drawing/2014/main" id="{D0C84EB6-5683-1EB7-6379-4DE3000F686E}"/>
              </a:ext>
            </a:extLst>
          </p:cNvPr>
          <p:cNvSpPr>
            <a:spLocks noGrp="1"/>
          </p:cNvSpPr>
          <p:nvPr>
            <p:ph type="title"/>
          </p:nvPr>
        </p:nvSpPr>
        <p:spPr/>
        <p:txBody>
          <a:bodyPr/>
          <a:lstStyle/>
          <a:p>
            <a:r>
              <a:rPr lang="en-IN" dirty="0">
                <a:latin typeface="Broadway" panose="04040905080B02020502" pitchFamily="82" charset="0"/>
              </a:rPr>
              <a:t>Spatial vs Intensity Resolution</a:t>
            </a:r>
          </a:p>
        </p:txBody>
      </p:sp>
      <p:sp>
        <p:nvSpPr>
          <p:cNvPr id="5" name="Content Placeholder 4">
            <a:extLst>
              <a:ext uri="{FF2B5EF4-FFF2-40B4-BE49-F238E27FC236}">
                <a16:creationId xmlns:a16="http://schemas.microsoft.com/office/drawing/2014/main" id="{9888CE99-87FE-256C-F54F-E86E64175DDC}"/>
              </a:ext>
            </a:extLst>
          </p:cNvPr>
          <p:cNvSpPr>
            <a:spLocks noGrp="1"/>
          </p:cNvSpPr>
          <p:nvPr>
            <p:ph sz="quarter" idx="12"/>
          </p:nvPr>
        </p:nvSpPr>
        <p:spPr>
          <a:xfrm>
            <a:off x="1070690" y="2755749"/>
            <a:ext cx="4086147" cy="3102469"/>
          </a:xfrm>
        </p:spPr>
        <p:txBody>
          <a:bodyPr/>
          <a:lstStyle/>
          <a:p>
            <a:r>
              <a:rPr lang="en-IN" dirty="0">
                <a:latin typeface="Gill Sans MT" panose="020B0502020104020203" pitchFamily="34" charset="0"/>
              </a:rPr>
              <a:t>Spatial resolution is a measure of the smallest discernible detail in an image and is quantitatively measured with line pairs per unit distance or dots(pixels) per unit distance.</a:t>
            </a:r>
          </a:p>
          <a:p>
            <a:r>
              <a:rPr lang="en-IN" i="1" dirty="0">
                <a:latin typeface="Gill Sans MT" panose="020B0502020104020203" pitchFamily="34" charset="0"/>
              </a:rPr>
              <a:t>Dots per inch (dpi) </a:t>
            </a:r>
            <a:r>
              <a:rPr lang="en-IN" dirty="0">
                <a:latin typeface="Gill Sans MT" panose="020B0502020104020203" pitchFamily="34" charset="0"/>
              </a:rPr>
              <a:t>is a common for measuring spatial resolution. Newspapers are printed at 75 dpi.</a:t>
            </a:r>
            <a:endParaRPr lang="en-IN" i="1" dirty="0">
              <a:latin typeface="Gill Sans MT" panose="020B0502020104020203" pitchFamily="34" charset="0"/>
            </a:endParaRPr>
          </a:p>
          <a:p>
            <a:endParaRPr lang="en-IN"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CC39834-74D8-9A7D-BB02-F5BCB34DF627}"/>
                  </a:ext>
                </a:extLst>
              </p:cNvPr>
              <p:cNvSpPr>
                <a:spLocks noGrp="1"/>
              </p:cNvSpPr>
              <p:nvPr>
                <p:ph sz="quarter" idx="13"/>
              </p:nvPr>
            </p:nvSpPr>
            <p:spPr>
              <a:xfrm>
                <a:off x="6692625" y="2777814"/>
                <a:ext cx="4086667" cy="3102469"/>
              </a:xfrm>
            </p:spPr>
            <p:txBody>
              <a:bodyPr>
                <a:normAutofit lnSpcReduction="10000"/>
              </a:bodyPr>
              <a:lstStyle/>
              <a:p>
                <a:r>
                  <a:rPr lang="en-IN" dirty="0">
                    <a:latin typeface="Gill Sans MT" panose="020B0502020104020203" pitchFamily="34" charset="0"/>
                  </a:rPr>
                  <a:t>Intensity resolution refers to the smallest discernible change in intensity level. </a:t>
                </a:r>
              </a:p>
              <a:p>
                <a:r>
                  <a:rPr lang="en-IN" dirty="0">
                    <a:latin typeface="Gill Sans MT" panose="020B0502020104020203" pitchFamily="34" charset="0"/>
                  </a:rPr>
                  <a:t>Usually, intensity resolution is a power of 2. k-bit image can represent </a:t>
                </a:r>
                <a14:m>
                  <m:oMath xmlns:m="http://schemas.openxmlformats.org/officeDocument/2006/math">
                    <m:sSup>
                      <m:sSupPr>
                        <m:ctrlPr>
                          <a:rPr lang="en-IN"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𝑘</m:t>
                        </m:r>
                      </m:sup>
                    </m:sSup>
                  </m:oMath>
                </a14:m>
                <a:r>
                  <a:rPr lang="en-IN" dirty="0">
                    <a:latin typeface="Gill Sans MT" panose="020B0502020104020203" pitchFamily="34" charset="0"/>
                  </a:rPr>
                  <a:t> different intensity levels.</a:t>
                </a:r>
              </a:p>
              <a:p>
                <a:r>
                  <a:rPr lang="en-IN" dirty="0">
                    <a:latin typeface="Gill Sans MT" panose="020B0502020104020203" pitchFamily="34" charset="0"/>
                  </a:rPr>
                  <a:t>Usually 8-bit is the standard intensity resolution.</a:t>
                </a:r>
              </a:p>
            </p:txBody>
          </p:sp>
        </mc:Choice>
        <mc:Fallback xmlns="">
          <p:sp>
            <p:nvSpPr>
              <p:cNvPr id="6" name="Content Placeholder 5">
                <a:extLst>
                  <a:ext uri="{FF2B5EF4-FFF2-40B4-BE49-F238E27FC236}">
                    <a16:creationId xmlns:a16="http://schemas.microsoft.com/office/drawing/2014/main" id="{3CC39834-74D8-9A7D-BB02-F5BCB34DF627}"/>
                  </a:ext>
                </a:extLst>
              </p:cNvPr>
              <p:cNvSpPr>
                <a:spLocks noGrp="1" noRot="1" noChangeAspect="1" noMove="1" noResize="1" noEditPoints="1" noAdjustHandles="1" noChangeArrowheads="1" noChangeShapeType="1" noTextEdit="1"/>
              </p:cNvSpPr>
              <p:nvPr>
                <p:ph sz="quarter" idx="13"/>
              </p:nvPr>
            </p:nvSpPr>
            <p:spPr>
              <a:xfrm>
                <a:off x="6692625" y="2777814"/>
                <a:ext cx="4086667" cy="3102469"/>
              </a:xfrm>
              <a:blipFill>
                <a:blip r:embed="rId2"/>
                <a:stretch>
                  <a:fillRect l="-448" r="-299"/>
                </a:stretch>
              </a:blipFill>
            </p:spPr>
            <p:txBody>
              <a:bodyPr/>
              <a:lstStyle/>
              <a:p>
                <a:r>
                  <a:rPr lang="en-IN">
                    <a:noFill/>
                  </a:rPr>
                  <a:t> </a:t>
                </a:r>
              </a:p>
            </p:txBody>
          </p:sp>
        </mc:Fallback>
      </mc:AlternateContent>
    </p:spTree>
    <p:extLst>
      <p:ext uri="{BB962C8B-B14F-4D97-AF65-F5344CB8AC3E}">
        <p14:creationId xmlns:p14="http://schemas.microsoft.com/office/powerpoint/2010/main" val="394039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9B71FB-A378-1738-21A3-977B3E52DDA2}"/>
              </a:ext>
            </a:extLst>
          </p:cNvPr>
          <p:cNvSpPr>
            <a:spLocks noGrp="1"/>
          </p:cNvSpPr>
          <p:nvPr>
            <p:ph type="title"/>
          </p:nvPr>
        </p:nvSpPr>
        <p:spPr/>
        <p:txBody>
          <a:bodyPr/>
          <a:lstStyle/>
          <a:p>
            <a:r>
              <a:rPr lang="en-IN" dirty="0">
                <a:latin typeface="Broadway" panose="04040905080B02020502" pitchFamily="82" charset="0"/>
              </a:rPr>
              <a:t>Objectives</a:t>
            </a:r>
          </a:p>
        </p:txBody>
      </p:sp>
      <p:sp>
        <p:nvSpPr>
          <p:cNvPr id="4" name="Content Placeholder 3">
            <a:extLst>
              <a:ext uri="{FF2B5EF4-FFF2-40B4-BE49-F238E27FC236}">
                <a16:creationId xmlns:a16="http://schemas.microsoft.com/office/drawing/2014/main" id="{37B29913-70E3-12BF-B4C4-DE6E4A154C5D}"/>
              </a:ext>
            </a:extLst>
          </p:cNvPr>
          <p:cNvSpPr>
            <a:spLocks noGrp="1"/>
          </p:cNvSpPr>
          <p:nvPr>
            <p:ph sz="quarter" idx="12"/>
          </p:nvPr>
        </p:nvSpPr>
        <p:spPr>
          <a:xfrm>
            <a:off x="838200" y="1265238"/>
            <a:ext cx="5065295" cy="5007225"/>
          </a:xfrm>
        </p:spPr>
        <p:txBody>
          <a:bodyPr>
            <a:normAutofit/>
          </a:bodyPr>
          <a:lstStyle/>
          <a:p>
            <a:pPr>
              <a:lnSpc>
                <a:spcPct val="107000"/>
              </a:lnSpc>
              <a:spcAft>
                <a:spcPts val="800"/>
              </a:spcAft>
            </a:pPr>
            <a:r>
              <a:rPr lang="en-IN" dirty="0">
                <a:effectLst/>
                <a:latin typeface="Gill Sans MT" panose="020B0502020104020203" pitchFamily="34" charset="0"/>
                <a:ea typeface="Calibri" panose="020F0502020204030204" pitchFamily="34" charset="0"/>
                <a:cs typeface="Calibri" panose="020F0502020204030204" pitchFamily="34" charset="0"/>
              </a:rPr>
              <a:t>This </a:t>
            </a:r>
            <a:r>
              <a:rPr lang="en-IN" dirty="0">
                <a:latin typeface="Gill Sans MT" panose="020B0502020104020203" pitchFamily="34" charset="0"/>
                <a:ea typeface="Calibri" panose="020F0502020204030204" pitchFamily="34" charset="0"/>
                <a:cs typeface="Calibri" panose="020F0502020204030204" pitchFamily="34" charset="0"/>
              </a:rPr>
              <a:t>presentation</a:t>
            </a:r>
            <a:r>
              <a:rPr lang="en-IN" dirty="0">
                <a:effectLst/>
                <a:latin typeface="Gill Sans MT" panose="020B0502020104020203" pitchFamily="34" charset="0"/>
                <a:ea typeface="Calibri" panose="020F0502020204030204" pitchFamily="34" charset="0"/>
                <a:cs typeface="Calibri" panose="020F0502020204030204" pitchFamily="34" charset="0"/>
              </a:rPr>
              <a:t> has several objectives:</a:t>
            </a:r>
          </a:p>
          <a:p>
            <a:r>
              <a:rPr lang="en-IN" dirty="0">
                <a:latin typeface="Gill Sans MT" panose="020B0502020104020203" pitchFamily="34" charset="0"/>
              </a:rPr>
              <a:t>Understanding of important functions and limitations of human vision.</a:t>
            </a:r>
          </a:p>
          <a:p>
            <a:r>
              <a:rPr lang="en-IN" dirty="0">
                <a:latin typeface="Gill Sans MT" panose="020B0502020104020203" pitchFamily="34" charset="0"/>
              </a:rPr>
              <a:t>Understanding light, digital image creation, representation, basics of image sampling and quantization.</a:t>
            </a:r>
          </a:p>
          <a:p>
            <a:r>
              <a:rPr lang="en-IN" dirty="0">
                <a:latin typeface="Gill Sans MT" panose="020B0502020104020203" pitchFamily="34" charset="0"/>
              </a:rPr>
              <a:t>Get familiar with spatial intensity resolution and their effect on image appearance, basic geometric relationships between image pixels.</a:t>
            </a:r>
          </a:p>
          <a:p>
            <a:r>
              <a:rPr lang="en-IN" dirty="0">
                <a:latin typeface="Gill Sans MT" panose="020B0502020104020203" pitchFamily="34" charset="0"/>
              </a:rPr>
              <a:t>Get familiar with principal mathematical tools and apply various techniques in image processing.</a:t>
            </a:r>
          </a:p>
        </p:txBody>
      </p:sp>
      <p:pic>
        <p:nvPicPr>
          <p:cNvPr id="5" name="Picture Placeholder 5" descr="A picture containing train, train track, flowers">
            <a:extLst>
              <a:ext uri="{FF2B5EF4-FFF2-40B4-BE49-F238E27FC236}">
                <a16:creationId xmlns:a16="http://schemas.microsoft.com/office/drawing/2014/main" id="{CF8FDC02-4DF3-1ADB-FF96-9DB1C6071F85}"/>
              </a:ext>
            </a:extLst>
          </p:cNvPr>
          <p:cNvPicPr>
            <a:picLocks noGrp="1" noChangeAspect="1"/>
          </p:cNvPicPr>
          <p:nvPr>
            <p:ph type="pic" sz="quarter" idx="11"/>
          </p:nvPr>
        </p:nvPicPr>
        <p:blipFill>
          <a:blip r:embed="rId2">
            <a:extLst>
              <a:ext uri="{28A0092B-C50C-407E-A947-70E740481C1C}">
                <a14:useLocalDpi xmlns:a14="http://schemas.microsoft.com/office/drawing/2010/main"/>
              </a:ext>
            </a:extLst>
          </a:blip>
          <a:srcRect t="9" b="9"/>
          <a:stretch>
            <a:fillRect/>
          </a:stretch>
        </p:blipFill>
        <p:spPr>
          <a:xfrm>
            <a:off x="6680200" y="38100"/>
            <a:ext cx="5535613" cy="6819900"/>
          </a:xfrm>
        </p:spPr>
      </p:pic>
    </p:spTree>
    <p:extLst>
      <p:ext uri="{BB962C8B-B14F-4D97-AF65-F5344CB8AC3E}">
        <p14:creationId xmlns:p14="http://schemas.microsoft.com/office/powerpoint/2010/main" val="382499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BBEC73-E1F1-8BC0-D283-F469EE058C6F}"/>
              </a:ext>
            </a:extLst>
          </p:cNvPr>
          <p:cNvPicPr>
            <a:picLocks noChangeAspect="1"/>
          </p:cNvPicPr>
          <p:nvPr/>
        </p:nvPicPr>
        <p:blipFill>
          <a:blip r:embed="rId2"/>
          <a:stretch>
            <a:fillRect/>
          </a:stretch>
        </p:blipFill>
        <p:spPr>
          <a:xfrm>
            <a:off x="1209174" y="1119438"/>
            <a:ext cx="4191000" cy="4362450"/>
          </a:xfrm>
          <a:prstGeom prst="rect">
            <a:avLst/>
          </a:prstGeom>
        </p:spPr>
      </p:pic>
      <p:pic>
        <p:nvPicPr>
          <p:cNvPr id="8" name="Picture 7">
            <a:extLst>
              <a:ext uri="{FF2B5EF4-FFF2-40B4-BE49-F238E27FC236}">
                <a16:creationId xmlns:a16="http://schemas.microsoft.com/office/drawing/2014/main" id="{BC746F14-6A77-B6E1-ABAA-52819C44BF4A}"/>
              </a:ext>
            </a:extLst>
          </p:cNvPr>
          <p:cNvPicPr>
            <a:picLocks noChangeAspect="1"/>
          </p:cNvPicPr>
          <p:nvPr/>
        </p:nvPicPr>
        <p:blipFill>
          <a:blip r:embed="rId3"/>
          <a:stretch>
            <a:fillRect/>
          </a:stretch>
        </p:blipFill>
        <p:spPr>
          <a:xfrm>
            <a:off x="6791828" y="1119438"/>
            <a:ext cx="4191000" cy="4362450"/>
          </a:xfrm>
          <a:prstGeom prst="rect">
            <a:avLst/>
          </a:prstGeom>
        </p:spPr>
      </p:pic>
      <p:sp>
        <p:nvSpPr>
          <p:cNvPr id="9" name="TextBox 8">
            <a:extLst>
              <a:ext uri="{FF2B5EF4-FFF2-40B4-BE49-F238E27FC236}">
                <a16:creationId xmlns:a16="http://schemas.microsoft.com/office/drawing/2014/main" id="{D39ADD65-B8B6-2935-50F8-3C4CAC68FE2D}"/>
              </a:ext>
            </a:extLst>
          </p:cNvPr>
          <p:cNvSpPr txBox="1"/>
          <p:nvPr/>
        </p:nvSpPr>
        <p:spPr>
          <a:xfrm>
            <a:off x="2470485" y="5630779"/>
            <a:ext cx="3914273" cy="369332"/>
          </a:xfrm>
          <a:prstGeom prst="rect">
            <a:avLst/>
          </a:prstGeom>
          <a:noFill/>
        </p:spPr>
        <p:txBody>
          <a:bodyPr wrap="square" rtlCol="0">
            <a:spAutoFit/>
          </a:bodyPr>
          <a:lstStyle/>
          <a:p>
            <a:r>
              <a:rPr lang="en-IN" dirty="0"/>
              <a:t>A 92-dpi image</a:t>
            </a:r>
          </a:p>
        </p:txBody>
      </p:sp>
      <p:sp>
        <p:nvSpPr>
          <p:cNvPr id="10" name="TextBox 9">
            <a:extLst>
              <a:ext uri="{FF2B5EF4-FFF2-40B4-BE49-F238E27FC236}">
                <a16:creationId xmlns:a16="http://schemas.microsoft.com/office/drawing/2014/main" id="{F7EB340C-CC0C-521D-CFF1-FEE25D68D6B9}"/>
              </a:ext>
            </a:extLst>
          </p:cNvPr>
          <p:cNvSpPr txBox="1"/>
          <p:nvPr/>
        </p:nvSpPr>
        <p:spPr>
          <a:xfrm>
            <a:off x="8173454" y="5630779"/>
            <a:ext cx="3914273" cy="369332"/>
          </a:xfrm>
          <a:prstGeom prst="rect">
            <a:avLst/>
          </a:prstGeom>
          <a:noFill/>
        </p:spPr>
        <p:txBody>
          <a:bodyPr wrap="square" rtlCol="0">
            <a:spAutoFit/>
          </a:bodyPr>
          <a:lstStyle/>
          <a:p>
            <a:r>
              <a:rPr lang="en-IN" dirty="0"/>
              <a:t>A 46-dpi image (using </a:t>
            </a:r>
            <a:r>
              <a:rPr lang="en-IN" dirty="0" err="1"/>
              <a:t>nni</a:t>
            </a:r>
            <a:r>
              <a:rPr lang="en-IN" dirty="0"/>
              <a:t>**)</a:t>
            </a:r>
          </a:p>
        </p:txBody>
      </p:sp>
      <p:sp>
        <p:nvSpPr>
          <p:cNvPr id="11" name="TextBox 10">
            <a:extLst>
              <a:ext uri="{FF2B5EF4-FFF2-40B4-BE49-F238E27FC236}">
                <a16:creationId xmlns:a16="http://schemas.microsoft.com/office/drawing/2014/main" id="{BA58A7DD-BB85-0788-DE9C-7B5EB3B62D64}"/>
              </a:ext>
            </a:extLst>
          </p:cNvPr>
          <p:cNvSpPr txBox="1"/>
          <p:nvPr/>
        </p:nvSpPr>
        <p:spPr>
          <a:xfrm>
            <a:off x="180473" y="6432884"/>
            <a:ext cx="8494295" cy="276999"/>
          </a:xfrm>
          <a:prstGeom prst="rect">
            <a:avLst/>
          </a:prstGeom>
          <a:noFill/>
        </p:spPr>
        <p:txBody>
          <a:bodyPr wrap="square" rtlCol="0">
            <a:spAutoFit/>
          </a:bodyPr>
          <a:lstStyle/>
          <a:p>
            <a:r>
              <a:rPr lang="en-IN" sz="1200" dirty="0"/>
              <a:t>*generated using </a:t>
            </a:r>
            <a:r>
              <a:rPr lang="en-IN" sz="1200" dirty="0" err="1"/>
              <a:t>opencv</a:t>
            </a:r>
            <a:r>
              <a:rPr lang="en-IN" sz="1200" dirty="0"/>
              <a:t> library of python.		**</a:t>
            </a:r>
            <a:r>
              <a:rPr lang="en-IN" sz="1200" dirty="0" err="1"/>
              <a:t>nni</a:t>
            </a:r>
            <a:r>
              <a:rPr lang="en-IN" sz="1200" dirty="0"/>
              <a:t>- Nearest Neighbour Interpolation.</a:t>
            </a:r>
          </a:p>
        </p:txBody>
      </p:sp>
    </p:spTree>
    <p:extLst>
      <p:ext uri="{BB962C8B-B14F-4D97-AF65-F5344CB8AC3E}">
        <p14:creationId xmlns:p14="http://schemas.microsoft.com/office/powerpoint/2010/main" val="1323625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BBEC73-E1F1-8BC0-D283-F469EE058C6F}"/>
              </a:ext>
            </a:extLst>
          </p:cNvPr>
          <p:cNvPicPr>
            <a:picLocks noChangeAspect="1"/>
          </p:cNvPicPr>
          <p:nvPr/>
        </p:nvPicPr>
        <p:blipFill>
          <a:blip r:embed="rId2"/>
          <a:stretch>
            <a:fillRect/>
          </a:stretch>
        </p:blipFill>
        <p:spPr>
          <a:xfrm>
            <a:off x="1209174" y="1119438"/>
            <a:ext cx="4191000" cy="4362450"/>
          </a:xfrm>
          <a:prstGeom prst="rect">
            <a:avLst/>
          </a:prstGeom>
        </p:spPr>
      </p:pic>
      <p:sp>
        <p:nvSpPr>
          <p:cNvPr id="9" name="TextBox 8">
            <a:extLst>
              <a:ext uri="{FF2B5EF4-FFF2-40B4-BE49-F238E27FC236}">
                <a16:creationId xmlns:a16="http://schemas.microsoft.com/office/drawing/2014/main" id="{D39ADD65-B8B6-2935-50F8-3C4CAC68FE2D}"/>
              </a:ext>
            </a:extLst>
          </p:cNvPr>
          <p:cNvSpPr txBox="1"/>
          <p:nvPr/>
        </p:nvSpPr>
        <p:spPr>
          <a:xfrm>
            <a:off x="2470485" y="5630779"/>
            <a:ext cx="3914273" cy="369332"/>
          </a:xfrm>
          <a:prstGeom prst="rect">
            <a:avLst/>
          </a:prstGeom>
          <a:noFill/>
        </p:spPr>
        <p:txBody>
          <a:bodyPr wrap="square" rtlCol="0">
            <a:spAutoFit/>
          </a:bodyPr>
          <a:lstStyle/>
          <a:p>
            <a:r>
              <a:rPr lang="en-IN" dirty="0"/>
              <a:t>A 8-bit image</a:t>
            </a:r>
          </a:p>
        </p:txBody>
      </p:sp>
      <p:sp>
        <p:nvSpPr>
          <p:cNvPr id="10" name="TextBox 9">
            <a:extLst>
              <a:ext uri="{FF2B5EF4-FFF2-40B4-BE49-F238E27FC236}">
                <a16:creationId xmlns:a16="http://schemas.microsoft.com/office/drawing/2014/main" id="{F7EB340C-CC0C-521D-CFF1-FEE25D68D6B9}"/>
              </a:ext>
            </a:extLst>
          </p:cNvPr>
          <p:cNvSpPr txBox="1"/>
          <p:nvPr/>
        </p:nvSpPr>
        <p:spPr>
          <a:xfrm>
            <a:off x="8173454" y="5630779"/>
            <a:ext cx="3914273" cy="369332"/>
          </a:xfrm>
          <a:prstGeom prst="rect">
            <a:avLst/>
          </a:prstGeom>
          <a:noFill/>
        </p:spPr>
        <p:txBody>
          <a:bodyPr wrap="square" rtlCol="0">
            <a:spAutoFit/>
          </a:bodyPr>
          <a:lstStyle/>
          <a:p>
            <a:r>
              <a:rPr lang="en-IN" dirty="0"/>
              <a:t>A 4-bit image</a:t>
            </a:r>
          </a:p>
        </p:txBody>
      </p:sp>
      <p:sp>
        <p:nvSpPr>
          <p:cNvPr id="11" name="TextBox 10">
            <a:extLst>
              <a:ext uri="{FF2B5EF4-FFF2-40B4-BE49-F238E27FC236}">
                <a16:creationId xmlns:a16="http://schemas.microsoft.com/office/drawing/2014/main" id="{BA58A7DD-BB85-0788-DE9C-7B5EB3B62D64}"/>
              </a:ext>
            </a:extLst>
          </p:cNvPr>
          <p:cNvSpPr txBox="1"/>
          <p:nvPr/>
        </p:nvSpPr>
        <p:spPr>
          <a:xfrm>
            <a:off x="180473" y="6432884"/>
            <a:ext cx="8494295" cy="276999"/>
          </a:xfrm>
          <a:prstGeom prst="rect">
            <a:avLst/>
          </a:prstGeom>
          <a:noFill/>
        </p:spPr>
        <p:txBody>
          <a:bodyPr wrap="square" rtlCol="0">
            <a:spAutoFit/>
          </a:bodyPr>
          <a:lstStyle/>
          <a:p>
            <a:r>
              <a:rPr lang="en-IN" sz="1200" dirty="0"/>
              <a:t>*generated using </a:t>
            </a:r>
            <a:r>
              <a:rPr lang="en-IN" sz="1200" dirty="0" err="1"/>
              <a:t>opencv</a:t>
            </a:r>
            <a:r>
              <a:rPr lang="en-IN" sz="1200" dirty="0"/>
              <a:t> library of python.</a:t>
            </a:r>
          </a:p>
        </p:txBody>
      </p:sp>
      <p:pic>
        <p:nvPicPr>
          <p:cNvPr id="3" name="Picture 2">
            <a:extLst>
              <a:ext uri="{FF2B5EF4-FFF2-40B4-BE49-F238E27FC236}">
                <a16:creationId xmlns:a16="http://schemas.microsoft.com/office/drawing/2014/main" id="{1CA985E3-102E-9841-F320-04EA7B47550B}"/>
              </a:ext>
            </a:extLst>
          </p:cNvPr>
          <p:cNvPicPr>
            <a:picLocks noChangeAspect="1"/>
          </p:cNvPicPr>
          <p:nvPr/>
        </p:nvPicPr>
        <p:blipFill>
          <a:blip r:embed="rId3"/>
          <a:stretch>
            <a:fillRect/>
          </a:stretch>
        </p:blipFill>
        <p:spPr>
          <a:xfrm>
            <a:off x="6791828" y="1119438"/>
            <a:ext cx="4191000" cy="4362450"/>
          </a:xfrm>
          <a:prstGeom prst="rect">
            <a:avLst/>
          </a:prstGeom>
        </p:spPr>
      </p:pic>
    </p:spTree>
    <p:extLst>
      <p:ext uri="{BB962C8B-B14F-4D97-AF65-F5344CB8AC3E}">
        <p14:creationId xmlns:p14="http://schemas.microsoft.com/office/powerpoint/2010/main" val="1387585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7CC6EB-404F-8CA2-43E5-C456FFAB9D9C}"/>
              </a:ext>
            </a:extLst>
          </p:cNvPr>
          <p:cNvPicPr>
            <a:picLocks noChangeAspect="1"/>
          </p:cNvPicPr>
          <p:nvPr/>
        </p:nvPicPr>
        <p:blipFill>
          <a:blip r:embed="rId2"/>
          <a:stretch>
            <a:fillRect/>
          </a:stretch>
        </p:blipFill>
        <p:spPr>
          <a:xfrm flipH="1">
            <a:off x="-1" y="-7010"/>
            <a:ext cx="12192000" cy="6865009"/>
          </a:xfrm>
          <a:prstGeom prst="rect">
            <a:avLst/>
          </a:prstGeom>
        </p:spPr>
      </p:pic>
      <p:sp>
        <p:nvSpPr>
          <p:cNvPr id="8" name="Title 40">
            <a:extLst>
              <a:ext uri="{FF2B5EF4-FFF2-40B4-BE49-F238E27FC236}">
                <a16:creationId xmlns:a16="http://schemas.microsoft.com/office/drawing/2014/main" id="{B657B36C-F78B-3A03-2944-036630A106A5}"/>
              </a:ext>
            </a:extLst>
          </p:cNvPr>
          <p:cNvSpPr>
            <a:spLocks noGrp="1"/>
          </p:cNvSpPr>
          <p:nvPr>
            <p:ph type="title"/>
          </p:nvPr>
        </p:nvSpPr>
        <p:spPr>
          <a:xfrm>
            <a:off x="6292516" y="696327"/>
            <a:ext cx="5289884" cy="583800"/>
          </a:xfrm>
        </p:spPr>
        <p:txBody>
          <a:bodyPr/>
          <a:lstStyle/>
          <a:p>
            <a:r>
              <a:rPr lang="en-US" sz="1800" dirty="0">
                <a:latin typeface="Broadway" panose="04040905080B02020502" pitchFamily="82" charset="0"/>
              </a:rPr>
              <a:t>Isopreference curves</a:t>
            </a:r>
          </a:p>
        </p:txBody>
      </p:sp>
      <p:sp>
        <p:nvSpPr>
          <p:cNvPr id="9" name="Content Placeholder 17">
            <a:extLst>
              <a:ext uri="{FF2B5EF4-FFF2-40B4-BE49-F238E27FC236}">
                <a16:creationId xmlns:a16="http://schemas.microsoft.com/office/drawing/2014/main" id="{FFC5B574-5B7D-7A57-51C5-179C76D4D02F}"/>
              </a:ext>
            </a:extLst>
          </p:cNvPr>
          <p:cNvSpPr txBox="1">
            <a:spLocks/>
          </p:cNvSpPr>
          <p:nvPr/>
        </p:nvSpPr>
        <p:spPr>
          <a:xfrm>
            <a:off x="6192252" y="1358601"/>
            <a:ext cx="5390148"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An experiment conducted by Huang[1965] attempted to quantify experimentally the effects </a:t>
            </a:r>
            <a:r>
              <a:rPr lang="en-IN" sz="1800" dirty="0">
                <a:latin typeface="Gill Sans MT" panose="020B0502020104020203" pitchFamily="34" charset="0"/>
                <a:ea typeface="Calibri" panose="020F0502020204030204" pitchFamily="34" charset="0"/>
                <a:cs typeface="Times New Roman" panose="02020603050405020304" pitchFamily="18" charset="0"/>
              </a:rPr>
              <a:t>on image quality by variation of spatial and intensity resolution with different set of pictures: some having very low amount of detail, some moderate and some high amount of detail.</a:t>
            </a: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The result</a:t>
            </a:r>
            <a:r>
              <a:rPr lang="en-IN" sz="1800" dirty="0">
                <a:latin typeface="Gill Sans MT" panose="020B0502020104020203" pitchFamily="34" charset="0"/>
                <a:ea typeface="Calibri" panose="020F0502020204030204" pitchFamily="34" charset="0"/>
                <a:cs typeface="Times New Roman" panose="02020603050405020304" pitchFamily="18" charset="0"/>
              </a:rPr>
              <a:t>s were summarized in the famous </a:t>
            </a:r>
            <a:r>
              <a:rPr lang="en-IN" sz="1800" i="1" dirty="0">
                <a:latin typeface="Gill Sans MT" panose="020B0502020104020203" pitchFamily="34" charset="0"/>
                <a:ea typeface="Calibri" panose="020F0502020204030204" pitchFamily="34" charset="0"/>
                <a:cs typeface="Times New Roman" panose="02020603050405020304" pitchFamily="18" charset="0"/>
              </a:rPr>
              <a:t>isopreference curves</a:t>
            </a:r>
            <a:r>
              <a:rPr lang="en-IN" sz="1800" dirty="0">
                <a:latin typeface="Gill Sans MT" panose="020B0502020104020203" pitchFamily="34" charset="0"/>
                <a:ea typeface="Calibri" panose="020F0502020204030204" pitchFamily="34" charset="0"/>
                <a:cs typeface="Times New Roman" panose="02020603050405020304" pitchFamily="18" charset="0"/>
              </a:rPr>
              <a:t> in </a:t>
            </a:r>
            <a:r>
              <a:rPr lang="en-IN" sz="1800" dirty="0" err="1">
                <a:latin typeface="Gill Sans MT" panose="020B0502020104020203" pitchFamily="34" charset="0"/>
                <a:ea typeface="Calibri" panose="020F0502020204030204" pitchFamily="34" charset="0"/>
                <a:cs typeface="Times New Roman" panose="02020603050405020304" pitchFamily="18" charset="0"/>
              </a:rPr>
              <a:t>Nk</a:t>
            </a:r>
            <a:r>
              <a:rPr lang="en-IN" sz="1800" dirty="0">
                <a:latin typeface="Gill Sans MT" panose="020B0502020104020203" pitchFamily="34" charset="0"/>
                <a:ea typeface="Calibri" panose="020F0502020204030204" pitchFamily="34" charset="0"/>
                <a:cs typeface="Times New Roman" panose="02020603050405020304" pitchFamily="18" charset="0"/>
              </a:rPr>
              <a:t> plane, where points lying on the same curve correspond to same subjective quality.</a:t>
            </a: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The graph clearly suggests that less number of intensity levels are required for images with more amount of detail.</a:t>
            </a:r>
          </a:p>
        </p:txBody>
      </p:sp>
      <p:sp>
        <p:nvSpPr>
          <p:cNvPr id="10" name="TextBox 9">
            <a:extLst>
              <a:ext uri="{FF2B5EF4-FFF2-40B4-BE49-F238E27FC236}">
                <a16:creationId xmlns:a16="http://schemas.microsoft.com/office/drawing/2014/main" id="{A1DE7D50-B638-51CA-0778-2635A3247C85}"/>
              </a:ext>
            </a:extLst>
          </p:cNvPr>
          <p:cNvSpPr txBox="1"/>
          <p:nvPr/>
        </p:nvSpPr>
        <p:spPr>
          <a:xfrm>
            <a:off x="1223287" y="6132227"/>
            <a:ext cx="5365929" cy="276999"/>
          </a:xfrm>
          <a:prstGeom prst="rect">
            <a:avLst/>
          </a:prstGeom>
          <a:noFill/>
        </p:spPr>
        <p:txBody>
          <a:bodyPr wrap="square" rtlCol="0">
            <a:spAutoFit/>
          </a:bodyPr>
          <a:lstStyle/>
          <a:p>
            <a:r>
              <a:rPr lang="en-IN" sz="1200" dirty="0"/>
              <a:t>Isopreference curves. (Source Huang[1965])</a:t>
            </a:r>
          </a:p>
        </p:txBody>
      </p:sp>
      <p:sp>
        <p:nvSpPr>
          <p:cNvPr id="2" name="Arrow: Right 1">
            <a:extLst>
              <a:ext uri="{FF2B5EF4-FFF2-40B4-BE49-F238E27FC236}">
                <a16:creationId xmlns:a16="http://schemas.microsoft.com/office/drawing/2014/main" id="{CDC158B1-101E-30C7-5A36-464945B09A23}"/>
              </a:ext>
            </a:extLst>
          </p:cNvPr>
          <p:cNvSpPr/>
          <p:nvPr/>
        </p:nvSpPr>
        <p:spPr>
          <a:xfrm>
            <a:off x="2617264" y="2818433"/>
            <a:ext cx="802105" cy="433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descr="ISO preference curves">
            <a:extLst>
              <a:ext uri="{FF2B5EF4-FFF2-40B4-BE49-F238E27FC236}">
                <a16:creationId xmlns:a16="http://schemas.microsoft.com/office/drawing/2014/main" id="{384F52B3-CC70-14F8-D095-B83F0DC21E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01" y="390668"/>
            <a:ext cx="3836926" cy="5762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501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838200" y="1475874"/>
            <a:ext cx="10524344" cy="4701089"/>
          </a:xfrm>
        </p:spPr>
        <p:txBody>
          <a:bodyPr>
            <a:normAutofit/>
          </a:bodyPr>
          <a:lstStyle/>
          <a:p>
            <a:r>
              <a:rPr lang="en-US" sz="1800" dirty="0">
                <a:latin typeface="Gill Sans MT" panose="020B0502020104020203" pitchFamily="34" charset="0"/>
              </a:rPr>
              <a:t>Image interpolation, which is used in zooming, shrinking, rotating, and geometrically correcting images, is a process in which values at unknown locations are estimated with those of the known.</a:t>
            </a:r>
          </a:p>
          <a:p>
            <a:r>
              <a:rPr lang="en-US" sz="1800" dirty="0">
                <a:latin typeface="Gill Sans MT" panose="020B0502020104020203" pitchFamily="34" charset="0"/>
              </a:rPr>
              <a:t>An example is increasing the resolution of a certain image.</a:t>
            </a:r>
          </a:p>
          <a:p>
            <a:r>
              <a:rPr lang="en-US" sz="1800" dirty="0">
                <a:latin typeface="Gill Sans MT" panose="020B0502020104020203" pitchFamily="34" charset="0"/>
              </a:rPr>
              <a:t>There are 3 main interpolation techniques:</a:t>
            </a:r>
          </a:p>
          <a:p>
            <a:pPr marL="800100" lvl="1" indent="-342900">
              <a:buFont typeface="+mj-lt"/>
              <a:buAutoNum type="arabicPeriod"/>
            </a:pPr>
            <a:r>
              <a:rPr lang="en-US" sz="1800" dirty="0">
                <a:latin typeface="Gill Sans MT" panose="020B0502020104020203" pitchFamily="34" charset="0"/>
              </a:rPr>
              <a:t>Nearest Neighbor Interpolation</a:t>
            </a:r>
          </a:p>
          <a:p>
            <a:pPr marL="800100" lvl="1" indent="-342900">
              <a:buFont typeface="+mj-lt"/>
              <a:buAutoNum type="arabicPeriod"/>
            </a:pPr>
            <a:r>
              <a:rPr lang="en-US" sz="1800" dirty="0">
                <a:latin typeface="Gill Sans MT" panose="020B0502020104020203" pitchFamily="34" charset="0"/>
              </a:rPr>
              <a:t>Bilinear Interpolation</a:t>
            </a:r>
          </a:p>
          <a:p>
            <a:pPr marL="800100" lvl="1" indent="-342900">
              <a:buFont typeface="+mj-lt"/>
              <a:buAutoNum type="arabicPeriod"/>
            </a:pPr>
            <a:r>
              <a:rPr lang="en-US" sz="1800" dirty="0">
                <a:latin typeface="Gill Sans MT" panose="020B0502020104020203" pitchFamily="34" charset="0"/>
              </a:rPr>
              <a:t>Bicubic Interpolation</a:t>
            </a:r>
          </a:p>
          <a:p>
            <a:pPr lvl="1"/>
            <a:endParaRPr lang="en-US" sz="1800" dirty="0">
              <a:latin typeface="Gill Sans MT" panose="020B0502020104020203" pitchFamily="34" charset="0"/>
            </a:endParaRPr>
          </a:p>
        </p:txBody>
      </p:sp>
      <p:sp>
        <p:nvSpPr>
          <p:cNvPr id="2" name="Title 40">
            <a:extLst>
              <a:ext uri="{FF2B5EF4-FFF2-40B4-BE49-F238E27FC236}">
                <a16:creationId xmlns:a16="http://schemas.microsoft.com/office/drawing/2014/main" id="{679DE96F-FC5B-96BE-1EBF-99D8B8C7CF7F}"/>
              </a:ext>
            </a:extLst>
          </p:cNvPr>
          <p:cNvSpPr>
            <a:spLocks noGrp="1"/>
          </p:cNvSpPr>
          <p:nvPr>
            <p:ph type="title"/>
          </p:nvPr>
        </p:nvSpPr>
        <p:spPr>
          <a:xfrm>
            <a:off x="749969" y="681037"/>
            <a:ext cx="5257800" cy="583800"/>
          </a:xfrm>
        </p:spPr>
        <p:txBody>
          <a:bodyPr/>
          <a:lstStyle/>
          <a:p>
            <a:r>
              <a:rPr lang="en-US" sz="2000" dirty="0">
                <a:latin typeface="Broadway" panose="04040905080B02020502" pitchFamily="82" charset="0"/>
              </a:rPr>
              <a:t>Image Interpolation</a:t>
            </a:r>
          </a:p>
        </p:txBody>
      </p:sp>
    </p:spTree>
    <p:extLst>
      <p:ext uri="{BB962C8B-B14F-4D97-AF65-F5344CB8AC3E}">
        <p14:creationId xmlns:p14="http://schemas.microsoft.com/office/powerpoint/2010/main" val="2545567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838200" y="1475874"/>
            <a:ext cx="10524344" cy="4701089"/>
          </a:xfrm>
        </p:spPr>
        <p:txBody>
          <a:bodyPr>
            <a:normAutofit/>
          </a:bodyPr>
          <a:lstStyle/>
          <a:p>
            <a:r>
              <a:rPr lang="en-US" sz="1800" dirty="0">
                <a:latin typeface="Gill Sans MT" panose="020B0502020104020203" pitchFamily="34" charset="0"/>
              </a:rPr>
              <a:t>In this type of interpolation, the value of pixel is taken as the known value of the pixel nearest to it.</a:t>
            </a:r>
          </a:p>
          <a:p>
            <a:r>
              <a:rPr lang="en-US" sz="1800" dirty="0">
                <a:latin typeface="Gill Sans MT" panose="020B0502020104020203" pitchFamily="34" charset="0"/>
              </a:rPr>
              <a:t>This method is simple and easy to implement but it can produce distortion of straight lines and curves.</a:t>
            </a:r>
          </a:p>
          <a:p>
            <a:r>
              <a:rPr lang="en-US" sz="1800" dirty="0">
                <a:latin typeface="Gill Sans MT" panose="020B0502020104020203" pitchFamily="34" charset="0"/>
              </a:rPr>
              <a:t>No new value of intensity is created but rather the values which are already present are used for the new pixels.</a:t>
            </a:r>
            <a:endParaRPr lang="en-US" sz="1800" dirty="0">
              <a:latin typeface="Gill Sans MT" panose="020B0502020104020203" pitchFamily="34" charset="0"/>
              <a:ea typeface="Calibri" panose="020F0502020204030204" pitchFamily="34" charset="0"/>
              <a:cs typeface="Times New Roman" panose="02020603050405020304" pitchFamily="18" charset="0"/>
            </a:endParaRPr>
          </a:p>
          <a:p>
            <a:r>
              <a:rPr lang="en-US" sz="1800" dirty="0">
                <a:latin typeface="Gill Sans MT" panose="020B0502020104020203" pitchFamily="34" charset="0"/>
                <a:ea typeface="Calibri" panose="020F0502020204030204" pitchFamily="34" charset="0"/>
                <a:cs typeface="Times New Roman" panose="02020603050405020304" pitchFamily="18" charset="0"/>
              </a:rPr>
              <a:t>The pictures in the next slide clearly illustrate this </a:t>
            </a:r>
            <a:r>
              <a:rPr lang="en-US" sz="1800" dirty="0" err="1">
                <a:latin typeface="Gill Sans MT" panose="020B0502020104020203" pitchFamily="34" charset="0"/>
                <a:ea typeface="Calibri" panose="020F0502020204030204" pitchFamily="34" charset="0"/>
                <a:cs typeface="Times New Roman" panose="02020603050405020304" pitchFamily="18" charset="0"/>
              </a:rPr>
              <a:t>phenonmenon</a:t>
            </a:r>
            <a:r>
              <a:rPr lang="en-US" sz="1800" dirty="0">
                <a:latin typeface="Gill Sans MT" panose="020B0502020104020203" pitchFamily="34" charset="0"/>
                <a:ea typeface="Calibri" panose="020F0502020204030204" pitchFamily="34" charset="0"/>
                <a:cs typeface="Times New Roman" panose="02020603050405020304" pitchFamily="18" charset="0"/>
              </a:rPr>
              <a:t>.</a:t>
            </a:r>
          </a:p>
          <a:p>
            <a:pPr marL="0" indent="0">
              <a:buNone/>
            </a:pPr>
            <a:endParaRPr lang="en-US" sz="1800" dirty="0">
              <a:latin typeface="Gill Sans MT" panose="020B0502020104020203" pitchFamily="34" charset="0"/>
            </a:endParaRPr>
          </a:p>
        </p:txBody>
      </p:sp>
      <p:sp>
        <p:nvSpPr>
          <p:cNvPr id="2" name="Title 40">
            <a:extLst>
              <a:ext uri="{FF2B5EF4-FFF2-40B4-BE49-F238E27FC236}">
                <a16:creationId xmlns:a16="http://schemas.microsoft.com/office/drawing/2014/main" id="{679DE96F-FC5B-96BE-1EBF-99D8B8C7CF7F}"/>
              </a:ext>
            </a:extLst>
          </p:cNvPr>
          <p:cNvSpPr>
            <a:spLocks noGrp="1"/>
          </p:cNvSpPr>
          <p:nvPr>
            <p:ph type="title"/>
          </p:nvPr>
        </p:nvSpPr>
        <p:spPr>
          <a:xfrm>
            <a:off x="749969" y="681037"/>
            <a:ext cx="5257800" cy="583800"/>
          </a:xfrm>
        </p:spPr>
        <p:txBody>
          <a:bodyPr/>
          <a:lstStyle/>
          <a:p>
            <a:r>
              <a:rPr lang="en-US" sz="2000" dirty="0">
                <a:latin typeface="Broadway" panose="04040905080B02020502" pitchFamily="82" charset="0"/>
              </a:rPr>
              <a:t>Nearest Neighbor Interpolation</a:t>
            </a:r>
          </a:p>
        </p:txBody>
      </p:sp>
    </p:spTree>
    <p:extLst>
      <p:ext uri="{BB962C8B-B14F-4D97-AF65-F5344CB8AC3E}">
        <p14:creationId xmlns:p14="http://schemas.microsoft.com/office/powerpoint/2010/main" val="3483059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CEB9667-BD29-C865-36F0-1EFAA716EDA1}"/>
              </a:ext>
            </a:extLst>
          </p:cNvPr>
          <p:cNvSpPr/>
          <p:nvPr/>
        </p:nvSpPr>
        <p:spPr>
          <a:xfrm>
            <a:off x="311285" y="6001966"/>
            <a:ext cx="5926219" cy="700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017440D4-9708-20CA-788E-574C64F9DA0A}"/>
              </a:ext>
            </a:extLst>
          </p:cNvPr>
          <p:cNvSpPr txBox="1"/>
          <p:nvPr/>
        </p:nvSpPr>
        <p:spPr>
          <a:xfrm>
            <a:off x="2097479" y="5919865"/>
            <a:ext cx="8180962" cy="371725"/>
          </a:xfrm>
          <a:prstGeom prst="rect">
            <a:avLst/>
          </a:prstGeom>
          <a:noFill/>
        </p:spPr>
        <p:txBody>
          <a:bodyPr wrap="square" rtlCol="0">
            <a:spAutoFit/>
          </a:bodyPr>
          <a:lstStyle/>
          <a:p>
            <a:r>
              <a:rPr lang="en-IN" dirty="0"/>
              <a:t>(a) Original Image</a:t>
            </a:r>
          </a:p>
        </p:txBody>
      </p:sp>
      <p:pic>
        <p:nvPicPr>
          <p:cNvPr id="30" name="Picture 29">
            <a:extLst>
              <a:ext uri="{FF2B5EF4-FFF2-40B4-BE49-F238E27FC236}">
                <a16:creationId xmlns:a16="http://schemas.microsoft.com/office/drawing/2014/main" id="{DDE497B1-6C39-B0F2-2C4C-E3F26455EFEB}"/>
              </a:ext>
            </a:extLst>
          </p:cNvPr>
          <p:cNvPicPr>
            <a:picLocks noChangeAspect="1"/>
          </p:cNvPicPr>
          <p:nvPr/>
        </p:nvPicPr>
        <p:blipFill>
          <a:blip r:embed="rId2"/>
          <a:stretch>
            <a:fillRect/>
          </a:stretch>
        </p:blipFill>
        <p:spPr>
          <a:xfrm>
            <a:off x="374783" y="202745"/>
            <a:ext cx="5799221" cy="5799221"/>
          </a:xfrm>
          <a:prstGeom prst="rect">
            <a:avLst/>
          </a:prstGeom>
        </p:spPr>
      </p:pic>
      <p:pic>
        <p:nvPicPr>
          <p:cNvPr id="32" name="Picture 31">
            <a:extLst>
              <a:ext uri="{FF2B5EF4-FFF2-40B4-BE49-F238E27FC236}">
                <a16:creationId xmlns:a16="http://schemas.microsoft.com/office/drawing/2014/main" id="{3FB76D1C-57D3-25D4-685E-E861FE9ACF0B}"/>
              </a:ext>
            </a:extLst>
          </p:cNvPr>
          <p:cNvPicPr>
            <a:picLocks noChangeAspect="1"/>
          </p:cNvPicPr>
          <p:nvPr/>
        </p:nvPicPr>
        <p:blipFill>
          <a:blip r:embed="rId3"/>
          <a:stretch>
            <a:fillRect/>
          </a:stretch>
        </p:blipFill>
        <p:spPr>
          <a:xfrm>
            <a:off x="6099984" y="202745"/>
            <a:ext cx="5919865" cy="5919865"/>
          </a:xfrm>
          <a:prstGeom prst="rect">
            <a:avLst/>
          </a:prstGeom>
        </p:spPr>
      </p:pic>
      <p:sp>
        <p:nvSpPr>
          <p:cNvPr id="27" name="TextBox 26">
            <a:extLst>
              <a:ext uri="{FF2B5EF4-FFF2-40B4-BE49-F238E27FC236}">
                <a16:creationId xmlns:a16="http://schemas.microsoft.com/office/drawing/2014/main" id="{AE669CD4-EEBB-11E1-3E1C-452946729022}"/>
              </a:ext>
            </a:extLst>
          </p:cNvPr>
          <p:cNvSpPr txBox="1"/>
          <p:nvPr/>
        </p:nvSpPr>
        <p:spPr>
          <a:xfrm>
            <a:off x="7658458" y="5880824"/>
            <a:ext cx="8180962" cy="371725"/>
          </a:xfrm>
          <a:prstGeom prst="rect">
            <a:avLst/>
          </a:prstGeom>
          <a:noFill/>
        </p:spPr>
        <p:txBody>
          <a:bodyPr wrap="square" rtlCol="0">
            <a:spAutoFit/>
          </a:bodyPr>
          <a:lstStyle/>
          <a:p>
            <a:r>
              <a:rPr lang="en-IN" dirty="0"/>
              <a:t>(b) Image scaled using NNI</a:t>
            </a:r>
          </a:p>
        </p:txBody>
      </p:sp>
    </p:spTree>
    <p:extLst>
      <p:ext uri="{BB962C8B-B14F-4D97-AF65-F5344CB8AC3E}">
        <p14:creationId xmlns:p14="http://schemas.microsoft.com/office/powerpoint/2010/main" val="312393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838200" y="1475874"/>
                <a:ext cx="10524344" cy="4701089"/>
              </a:xfrm>
            </p:spPr>
            <p:txBody>
              <a:bodyPr>
                <a:normAutofit/>
              </a:bodyPr>
              <a:lstStyle/>
              <a:p>
                <a:r>
                  <a:rPr lang="en-US" sz="1800" dirty="0">
                    <a:latin typeface="Gill Sans MT" panose="020B0502020104020203" pitchFamily="34" charset="0"/>
                  </a:rPr>
                  <a:t>In this type of interpolation, the values of the four nearest neighbors are used to evaluate the value at current location.</a:t>
                </a:r>
              </a:p>
              <a:p>
                <a:r>
                  <a:rPr lang="en-US" sz="1800" dirty="0">
                    <a:latin typeface="Gill Sans MT" panose="020B0502020104020203" pitchFamily="34" charset="0"/>
                  </a:rPr>
                  <a:t>This method is just a weighted mean of the values at each of these neighbors.</a:t>
                </a:r>
              </a:p>
              <a:p>
                <a:r>
                  <a:rPr lang="en-US" sz="1800" dirty="0">
                    <a:latin typeface="Gill Sans MT" panose="020B0502020104020203" pitchFamily="34" charset="0"/>
                    <a:ea typeface="Calibri" panose="020F0502020204030204" pitchFamily="34" charset="0"/>
                    <a:cs typeface="Times New Roman" panose="02020603050405020304" pitchFamily="18" charset="0"/>
                  </a:rPr>
                  <a:t>Let </a:t>
                </a:r>
                <a14:m>
                  <m:oMath xmlns:m="http://schemas.openxmlformats.org/officeDocument/2006/math">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𝑥</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𝑦</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oMath>
                </a14:m>
                <a:r>
                  <a:rPr lang="en-US" sz="1800" dirty="0">
                    <a:latin typeface="Gill Sans MT" panose="020B0502020104020203" pitchFamily="34" charset="0"/>
                    <a:ea typeface="Calibri" panose="020F0502020204030204" pitchFamily="34" charset="0"/>
                    <a:cs typeface="Times New Roman" panose="02020603050405020304" pitchFamily="18" charset="0"/>
                  </a:rPr>
                  <a:t> denote the the coordinates of the location to which we want to assign an intensity value. Then the intensity </a:t>
                </a:r>
                <a14:m>
                  <m:oMath xmlns:m="http://schemas.openxmlformats.org/officeDocument/2006/math">
                    <m:r>
                      <a:rPr lang="en-IN" sz="1800" b="0" i="1" smtClean="0">
                        <a:latin typeface="Cambria Math" panose="02040503050406030204" pitchFamily="18" charset="0"/>
                        <a:ea typeface="Calibri" panose="020F0502020204030204" pitchFamily="34" charset="0"/>
                        <a:cs typeface="Times New Roman" panose="02020603050405020304" pitchFamily="18" charset="0"/>
                      </a:rPr>
                      <m:t>𝑣</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𝑥</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𝑦</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oMath>
                </a14:m>
                <a:r>
                  <a:rPr lang="en-US" sz="1800" dirty="0">
                    <a:latin typeface="Gill Sans MT" panose="020B0502020104020203" pitchFamily="34" charset="0"/>
                    <a:ea typeface="Calibri" panose="020F0502020204030204" pitchFamily="34" charset="0"/>
                    <a:cs typeface="Times New Roman" panose="02020603050405020304" pitchFamily="18" charset="0"/>
                  </a:rPr>
                  <a:t> is calculated by the following equation:</a:t>
                </a:r>
              </a:p>
              <a:p>
                <a:pPr marL="0" indent="0" algn="ctr">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libri" panose="020F0502020204030204" pitchFamily="34" charset="0"/>
                          <a:cs typeface="Times New Roman" panose="02020603050405020304" pitchFamily="18" charset="0"/>
                        </a:rPr>
                        <m:t>𝑣</m:t>
                      </m:r>
                      <m:d>
                        <m:dPr>
                          <m:ctrlPr>
                            <a:rPr lang="en-IN" sz="1800" b="0" i="1" smtClean="0">
                              <a:latin typeface="Cambria Math" panose="02040503050406030204" pitchFamily="18" charset="0"/>
                              <a:ea typeface="Calibri" panose="020F0502020204030204" pitchFamily="34" charset="0"/>
                              <a:cs typeface="Times New Roman" panose="02020603050405020304" pitchFamily="18" charset="0"/>
                            </a:rPr>
                          </m:ctrlPr>
                        </m:dPr>
                        <m:e>
                          <m:r>
                            <a:rPr lang="en-IN" sz="1800" b="0" i="1" smtClean="0">
                              <a:latin typeface="Cambria Math" panose="02040503050406030204" pitchFamily="18" charset="0"/>
                              <a:ea typeface="Calibri" panose="020F0502020204030204" pitchFamily="34" charset="0"/>
                              <a:cs typeface="Times New Roman" panose="02020603050405020304" pitchFamily="18" charset="0"/>
                            </a:rPr>
                            <m:t>𝑥</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𝑦</m:t>
                          </m:r>
                        </m:e>
                      </m:d>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𝑎𝑥</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𝑏𝑦</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𝑐𝑥𝑦</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𝑑</m:t>
                      </m:r>
                    </m:oMath>
                  </m:oMathPara>
                </a14:m>
                <a:endParaRPr lang="en-US" sz="1800" dirty="0">
                  <a:latin typeface="Gill Sans MT" panose="020B0502020104020203" pitchFamily="34" charset="0"/>
                  <a:ea typeface="Calibri" panose="020F0502020204030204" pitchFamily="34" charset="0"/>
                  <a:cs typeface="Times New Roman" panose="02020603050405020304" pitchFamily="18" charset="0"/>
                </a:endParaRPr>
              </a:p>
              <a:p>
                <a:r>
                  <a:rPr lang="en-US" sz="1800" dirty="0">
                    <a:latin typeface="Gill Sans MT" panose="020B0502020104020203" pitchFamily="34" charset="0"/>
                    <a:ea typeface="Calibri" panose="020F0502020204030204" pitchFamily="34" charset="0"/>
                    <a:cs typeface="Times New Roman" panose="02020603050405020304" pitchFamily="18" charset="0"/>
                  </a:rPr>
                  <a:t>The 4 coefficients are calculated through 4 equations formed by the 4 nearest </a:t>
                </a:r>
                <a:r>
                  <a:rPr lang="en-US" sz="1800" dirty="0" err="1">
                    <a:latin typeface="Gill Sans MT" panose="020B0502020104020203" pitchFamily="34" charset="0"/>
                    <a:ea typeface="Calibri" panose="020F0502020204030204" pitchFamily="34" charset="0"/>
                    <a:cs typeface="Times New Roman" panose="02020603050405020304" pitchFamily="18" charset="0"/>
                  </a:rPr>
                  <a:t>neighbours</a:t>
                </a:r>
                <a:r>
                  <a:rPr lang="en-US" sz="1800" dirty="0">
                    <a:latin typeface="Gill Sans MT" panose="020B0502020104020203" pitchFamily="34" charset="0"/>
                    <a:ea typeface="Calibri" panose="020F0502020204030204" pitchFamily="34" charset="0"/>
                    <a:cs typeface="Times New Roman" panose="02020603050405020304" pitchFamily="18" charset="0"/>
                  </a:rPr>
                  <a:t> of point (</a:t>
                </a:r>
                <a:r>
                  <a:rPr lang="en-US" sz="1800" dirty="0" err="1">
                    <a:latin typeface="Gill Sans MT" panose="020B0502020104020203" pitchFamily="34" charset="0"/>
                    <a:ea typeface="Calibri" panose="020F0502020204030204" pitchFamily="34" charset="0"/>
                    <a:cs typeface="Times New Roman" panose="02020603050405020304" pitchFamily="18" charset="0"/>
                  </a:rPr>
                  <a:t>x,y</a:t>
                </a:r>
                <a:r>
                  <a:rPr lang="en-US" sz="1800" dirty="0">
                    <a:latin typeface="Gill Sans MT" panose="020B0502020104020203" pitchFamily="34" charset="0"/>
                    <a:ea typeface="Calibri" panose="020F0502020204030204" pitchFamily="34" charset="0"/>
                    <a:cs typeface="Times New Roman" panose="02020603050405020304" pitchFamily="18" charset="0"/>
                  </a:rPr>
                  <a:t>).</a:t>
                </a:r>
              </a:p>
              <a:p>
                <a:pPr marL="0" indent="0">
                  <a:buNone/>
                </a:pPr>
                <a:endParaRPr lang="en-US" sz="1800" dirty="0">
                  <a:latin typeface="Gill Sans MT" panose="020B0502020104020203" pitchFamily="34" charset="0"/>
                </a:endParaRPr>
              </a:p>
            </p:txBody>
          </p:sp>
        </mc:Choice>
        <mc:Fallback xmlns="">
          <p:sp>
            <p:nvSpPr>
              <p:cNvPr id="3" name="Content Placeholder 2">
                <a:extLst>
                  <a:ext uri="{FF2B5EF4-FFF2-40B4-BE49-F238E27FC236}">
                    <a16:creationId xmlns:a16="http://schemas.microsoft.com/office/drawing/2014/main" id="{CF10C826-9341-0E35-46CE-1F8392E76EDC}"/>
                  </a:ext>
                </a:extLst>
              </p:cNvPr>
              <p:cNvSpPr>
                <a:spLocks noGrp="1" noRot="1" noChangeAspect="1" noMove="1" noResize="1" noEditPoints="1" noAdjustHandles="1" noChangeArrowheads="1" noChangeShapeType="1" noTextEdit="1"/>
              </p:cNvSpPr>
              <p:nvPr>
                <p:ph sz="quarter" idx="10"/>
              </p:nvPr>
            </p:nvSpPr>
            <p:spPr>
              <a:xfrm>
                <a:off x="838200" y="1475874"/>
                <a:ext cx="10524344" cy="4701089"/>
              </a:xfrm>
              <a:blipFill>
                <a:blip r:embed="rId2"/>
                <a:stretch>
                  <a:fillRect l="-406" r="-174"/>
                </a:stretch>
              </a:blipFill>
            </p:spPr>
            <p:txBody>
              <a:bodyPr/>
              <a:lstStyle/>
              <a:p>
                <a:r>
                  <a:rPr lang="en-IN">
                    <a:noFill/>
                  </a:rPr>
                  <a:t> </a:t>
                </a:r>
              </a:p>
            </p:txBody>
          </p:sp>
        </mc:Fallback>
      </mc:AlternateContent>
      <p:sp>
        <p:nvSpPr>
          <p:cNvPr id="2" name="Title 40">
            <a:extLst>
              <a:ext uri="{FF2B5EF4-FFF2-40B4-BE49-F238E27FC236}">
                <a16:creationId xmlns:a16="http://schemas.microsoft.com/office/drawing/2014/main" id="{679DE96F-FC5B-96BE-1EBF-99D8B8C7CF7F}"/>
              </a:ext>
            </a:extLst>
          </p:cNvPr>
          <p:cNvSpPr>
            <a:spLocks noGrp="1"/>
          </p:cNvSpPr>
          <p:nvPr>
            <p:ph type="title"/>
          </p:nvPr>
        </p:nvSpPr>
        <p:spPr>
          <a:xfrm>
            <a:off x="942474" y="681037"/>
            <a:ext cx="5257800" cy="583800"/>
          </a:xfrm>
        </p:spPr>
        <p:txBody>
          <a:bodyPr/>
          <a:lstStyle/>
          <a:p>
            <a:r>
              <a:rPr lang="en-US" sz="2000" dirty="0">
                <a:latin typeface="Broadway" panose="04040905080B02020502" pitchFamily="82" charset="0"/>
              </a:rPr>
              <a:t>Bilinear Interpolation</a:t>
            </a:r>
          </a:p>
        </p:txBody>
      </p:sp>
    </p:spTree>
    <p:extLst>
      <p:ext uri="{BB962C8B-B14F-4D97-AF65-F5344CB8AC3E}">
        <p14:creationId xmlns:p14="http://schemas.microsoft.com/office/powerpoint/2010/main" val="25668764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CEB9667-BD29-C865-36F0-1EFAA716EDA1}"/>
              </a:ext>
            </a:extLst>
          </p:cNvPr>
          <p:cNvSpPr/>
          <p:nvPr/>
        </p:nvSpPr>
        <p:spPr>
          <a:xfrm>
            <a:off x="311285" y="6001966"/>
            <a:ext cx="5926219" cy="700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017440D4-9708-20CA-788E-574C64F9DA0A}"/>
              </a:ext>
            </a:extLst>
          </p:cNvPr>
          <p:cNvSpPr txBox="1"/>
          <p:nvPr/>
        </p:nvSpPr>
        <p:spPr>
          <a:xfrm>
            <a:off x="2097479" y="5919865"/>
            <a:ext cx="8180962" cy="371725"/>
          </a:xfrm>
          <a:prstGeom prst="rect">
            <a:avLst/>
          </a:prstGeom>
          <a:noFill/>
        </p:spPr>
        <p:txBody>
          <a:bodyPr wrap="square" rtlCol="0">
            <a:spAutoFit/>
          </a:bodyPr>
          <a:lstStyle/>
          <a:p>
            <a:r>
              <a:rPr lang="en-IN" dirty="0"/>
              <a:t>(a) Original Image</a:t>
            </a:r>
          </a:p>
        </p:txBody>
      </p:sp>
      <p:pic>
        <p:nvPicPr>
          <p:cNvPr id="3" name="Picture 2">
            <a:extLst>
              <a:ext uri="{FF2B5EF4-FFF2-40B4-BE49-F238E27FC236}">
                <a16:creationId xmlns:a16="http://schemas.microsoft.com/office/drawing/2014/main" id="{A4F79965-64D3-9BA0-CE65-134B4520704B}"/>
              </a:ext>
            </a:extLst>
          </p:cNvPr>
          <p:cNvPicPr>
            <a:picLocks noChangeAspect="1"/>
          </p:cNvPicPr>
          <p:nvPr/>
        </p:nvPicPr>
        <p:blipFill>
          <a:blip r:embed="rId2"/>
          <a:stretch>
            <a:fillRect/>
          </a:stretch>
        </p:blipFill>
        <p:spPr>
          <a:xfrm>
            <a:off x="380799" y="246300"/>
            <a:ext cx="5787189" cy="5787189"/>
          </a:xfrm>
          <a:prstGeom prst="rect">
            <a:avLst/>
          </a:prstGeom>
        </p:spPr>
      </p:pic>
      <p:pic>
        <p:nvPicPr>
          <p:cNvPr id="5" name="Picture 4">
            <a:extLst>
              <a:ext uri="{FF2B5EF4-FFF2-40B4-BE49-F238E27FC236}">
                <a16:creationId xmlns:a16="http://schemas.microsoft.com/office/drawing/2014/main" id="{39C37209-81F4-207A-0457-C64C155CF38A}"/>
              </a:ext>
            </a:extLst>
          </p:cNvPr>
          <p:cNvPicPr>
            <a:picLocks noChangeAspect="1"/>
          </p:cNvPicPr>
          <p:nvPr/>
        </p:nvPicPr>
        <p:blipFill>
          <a:blip r:embed="rId3"/>
          <a:stretch>
            <a:fillRect/>
          </a:stretch>
        </p:blipFill>
        <p:spPr>
          <a:xfrm>
            <a:off x="6080284" y="246300"/>
            <a:ext cx="5787189" cy="5787189"/>
          </a:xfrm>
          <a:prstGeom prst="rect">
            <a:avLst/>
          </a:prstGeom>
        </p:spPr>
      </p:pic>
      <p:sp>
        <p:nvSpPr>
          <p:cNvPr id="27" name="TextBox 26">
            <a:extLst>
              <a:ext uri="{FF2B5EF4-FFF2-40B4-BE49-F238E27FC236}">
                <a16:creationId xmlns:a16="http://schemas.microsoft.com/office/drawing/2014/main" id="{AE669CD4-EEBB-11E1-3E1C-452946729022}"/>
              </a:ext>
            </a:extLst>
          </p:cNvPr>
          <p:cNvSpPr txBox="1"/>
          <p:nvPr/>
        </p:nvSpPr>
        <p:spPr>
          <a:xfrm>
            <a:off x="7570227" y="5919865"/>
            <a:ext cx="8180962" cy="371725"/>
          </a:xfrm>
          <a:prstGeom prst="rect">
            <a:avLst/>
          </a:prstGeom>
          <a:noFill/>
        </p:spPr>
        <p:txBody>
          <a:bodyPr wrap="square" rtlCol="0">
            <a:spAutoFit/>
          </a:bodyPr>
          <a:lstStyle/>
          <a:p>
            <a:r>
              <a:rPr lang="en-IN" dirty="0"/>
              <a:t>(b) Image scaled using BLI</a:t>
            </a:r>
          </a:p>
        </p:txBody>
      </p:sp>
    </p:spTree>
    <p:extLst>
      <p:ext uri="{BB962C8B-B14F-4D97-AF65-F5344CB8AC3E}">
        <p14:creationId xmlns:p14="http://schemas.microsoft.com/office/powerpoint/2010/main" val="2611909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2D73A5-4430-0F47-84CE-C3324CEBA797}"/>
              </a:ext>
            </a:extLst>
          </p:cNvPr>
          <p:cNvSpPr>
            <a:spLocks noGrp="1"/>
          </p:cNvSpPr>
          <p:nvPr>
            <p:ph type="ctrTitle"/>
          </p:nvPr>
        </p:nvSpPr>
        <p:spPr/>
        <p:txBody>
          <a:bodyPr/>
          <a:lstStyle/>
          <a:p>
            <a:r>
              <a:rPr lang="en-US" dirty="0"/>
              <a:t>Title</a:t>
            </a:r>
          </a:p>
        </p:txBody>
      </p:sp>
      <p:sp>
        <p:nvSpPr>
          <p:cNvPr id="5" name="Subtitle 4">
            <a:extLst>
              <a:ext uri="{FF2B5EF4-FFF2-40B4-BE49-F238E27FC236}">
                <a16:creationId xmlns:a16="http://schemas.microsoft.com/office/drawing/2014/main" id="{9107CE13-DFD5-424B-B4BF-ADF75F3976E0}"/>
              </a:ext>
            </a:extLst>
          </p:cNvPr>
          <p:cNvSpPr>
            <a:spLocks noGrp="1"/>
          </p:cNvSpPr>
          <p:nvPr>
            <p:ph type="subTitle" idx="1"/>
          </p:nvPr>
        </p:nvSpPr>
        <p:spPr/>
        <p:txBody>
          <a:bodyPr/>
          <a:lstStyle/>
          <a:p>
            <a:r>
              <a:rPr lang="en-US" altLang="ja-JP" dirty="0"/>
              <a:t>Subtitle</a:t>
            </a:r>
            <a:endParaRPr lang="ja-JP" altLang="en-US" dirty="0"/>
          </a:p>
        </p:txBody>
      </p:sp>
      <p:pic>
        <p:nvPicPr>
          <p:cNvPr id="2" name="Picture 1">
            <a:extLst>
              <a:ext uri="{FF2B5EF4-FFF2-40B4-BE49-F238E27FC236}">
                <a16:creationId xmlns:a16="http://schemas.microsoft.com/office/drawing/2014/main" id="{13F0D630-E2F9-AE46-D1A5-1F64CF77C2B7}"/>
              </a:ext>
            </a:extLst>
          </p:cNvPr>
          <p:cNvPicPr>
            <a:picLocks noChangeAspect="1"/>
          </p:cNvPicPr>
          <p:nvPr/>
        </p:nvPicPr>
        <p:blipFill>
          <a:blip r:embed="rId2"/>
          <a:stretch>
            <a:fillRect/>
          </a:stretch>
        </p:blipFill>
        <p:spPr>
          <a:xfrm>
            <a:off x="715814" y="583691"/>
            <a:ext cx="10760372" cy="5768983"/>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C054E1C-958B-39CD-BFE1-594CC85E66E1}"/>
                  </a:ext>
                </a:extLst>
              </p:cNvPr>
              <p:cNvSpPr txBox="1">
                <a:spLocks/>
              </p:cNvSpPr>
              <p:nvPr/>
            </p:nvSpPr>
            <p:spPr>
              <a:xfrm>
                <a:off x="833828" y="1391160"/>
                <a:ext cx="10524344" cy="2443966"/>
              </a:xfrm>
              <a:prstGeom prst="rect">
                <a:avLst/>
              </a:prstGeom>
            </p:spPr>
            <p:txBody>
              <a:bodyPr>
                <a:no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latin typeface="Gill Sans MT" panose="020B0502020104020203" pitchFamily="34" charset="0"/>
                    <a:ea typeface="Calibri" panose="020F0502020204030204" pitchFamily="34" charset="0"/>
                    <a:cs typeface="Times New Roman" panose="02020603050405020304" pitchFamily="18" charset="0"/>
                  </a:rPr>
                  <a:t>Neighbours of a pixel are the set of pixels that are connected to current cell either horizontally, vertically or diagonally.</a:t>
                </a:r>
              </a:p>
              <a:p>
                <a:r>
                  <a:rPr lang="en-IN" sz="1800" dirty="0">
                    <a:latin typeface="Gill Sans MT" panose="020B0502020104020203" pitchFamily="34" charset="0"/>
                    <a:ea typeface="Calibri" panose="020F0502020204030204" pitchFamily="34" charset="0"/>
                    <a:cs typeface="Times New Roman" panose="02020603050405020304" pitchFamily="18" charset="0"/>
                  </a:rPr>
                  <a:t>If a pixel </a:t>
                </a:r>
                <a:r>
                  <a:rPr lang="en-IN" sz="1800" i="1" dirty="0">
                    <a:latin typeface="Gill Sans MT" panose="020B0502020104020203" pitchFamily="34" charset="0"/>
                    <a:ea typeface="Calibri" panose="020F0502020204030204" pitchFamily="34" charset="0"/>
                    <a:cs typeface="Times New Roman" panose="02020603050405020304" pitchFamily="18" charset="0"/>
                  </a:rPr>
                  <a:t>p </a:t>
                </a:r>
                <a:r>
                  <a:rPr lang="en-IN" sz="1800" dirty="0">
                    <a:latin typeface="Gill Sans MT" panose="020B0502020104020203" pitchFamily="34" charset="0"/>
                    <a:ea typeface="Calibri" panose="020F0502020204030204" pitchFamily="34" charset="0"/>
                    <a:cs typeface="Times New Roman" panose="02020603050405020304" pitchFamily="18" charset="0"/>
                  </a:rPr>
                  <a:t>has coordinates (</a:t>
                </a:r>
                <a:r>
                  <a:rPr lang="en-IN" sz="1800" dirty="0" err="1">
                    <a:latin typeface="Gill Sans MT" panose="020B0502020104020203" pitchFamily="34" charset="0"/>
                    <a:ea typeface="Calibri" panose="020F0502020204030204" pitchFamily="34" charset="0"/>
                    <a:cs typeface="Times New Roman" panose="02020603050405020304" pitchFamily="18" charset="0"/>
                  </a:rPr>
                  <a:t>x,y</a:t>
                </a:r>
                <a:r>
                  <a:rPr lang="en-IN" sz="1800" dirty="0">
                    <a:latin typeface="Gill Sans MT" panose="020B0502020104020203" pitchFamily="34" charset="0"/>
                    <a:ea typeface="Calibri" panose="020F0502020204030204" pitchFamily="34" charset="0"/>
                    <a:cs typeface="Times New Roman" panose="02020603050405020304" pitchFamily="18" charset="0"/>
                  </a:rPr>
                  <a:t>) then its two horizontal and vertical neighbours with coordinates (x+1,y), (x-1,y), (x,y+1), (x,y-1) are called 4-neighbours (or </a:t>
                </a:r>
                <a14:m>
                  <m:oMath xmlns:m="http://schemas.openxmlformats.org/officeDocument/2006/math">
                    <m:sSub>
                      <m:sSubPr>
                        <m:ctrlPr>
                          <a:rPr lang="en-IN" sz="1800" i="1" smtClean="0">
                            <a:latin typeface="Cambria Math" panose="02040503050406030204" pitchFamily="18" charset="0"/>
                            <a:ea typeface="Calibri" panose="020F0502020204030204" pitchFamily="34" charset="0"/>
                            <a:cs typeface="Times New Roman" panose="02020603050405020304" pitchFamily="18" charset="0"/>
                          </a:rPr>
                        </m:ctrlPr>
                      </m:sSubPr>
                      <m:e>
                        <m:r>
                          <a:rPr lang="en-IN" sz="1800" b="0" i="1" smtClean="0">
                            <a:latin typeface="Cambria Math" panose="02040503050406030204" pitchFamily="18" charset="0"/>
                            <a:ea typeface="Calibri" panose="020F0502020204030204" pitchFamily="34" charset="0"/>
                            <a:cs typeface="Times New Roman" panose="02020603050405020304" pitchFamily="18" charset="0"/>
                          </a:rPr>
                          <m:t>𝑁</m:t>
                        </m:r>
                      </m:e>
                      <m:sub>
                        <m:r>
                          <a:rPr lang="en-IN" sz="1800" b="0" i="1" smtClean="0">
                            <a:latin typeface="Cambria Math" panose="02040503050406030204" pitchFamily="18" charset="0"/>
                            <a:ea typeface="Calibri" panose="020F0502020204030204" pitchFamily="34" charset="0"/>
                            <a:cs typeface="Times New Roman" panose="02020603050405020304" pitchFamily="18" charset="0"/>
                          </a:rPr>
                          <m:t>4</m:t>
                        </m:r>
                      </m:sub>
                    </m:sSub>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𝑝</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oMath>
                </a14:m>
                <a:r>
                  <a:rPr lang="en-IN" sz="1800" dirty="0">
                    <a:latin typeface="Gill Sans MT" panose="020B0502020104020203" pitchFamily="34" charset="0"/>
                    <a:ea typeface="Calibri" panose="020F0502020204030204" pitchFamily="34" charset="0"/>
                    <a:cs typeface="Times New Roman" panose="02020603050405020304" pitchFamily="18" charset="0"/>
                  </a:rPr>
                  <a:t>) of p.</a:t>
                </a:r>
              </a:p>
              <a:p>
                <a:r>
                  <a:rPr lang="en-IN" sz="1800" dirty="0">
                    <a:latin typeface="Gill Sans MT" panose="020B0502020104020203" pitchFamily="34" charset="0"/>
                    <a:ea typeface="Calibri" panose="020F0502020204030204" pitchFamily="34" charset="0"/>
                    <a:cs typeface="Times New Roman" panose="02020603050405020304" pitchFamily="18" charset="0"/>
                  </a:rPr>
                  <a:t>The pixels (x+1,y+1), (x-1,y+1), (x-1,y-1), (x+1,y-1), called diagonal neighbours, together with </a:t>
                </a:r>
                <a14:m>
                  <m:oMath xmlns:m="http://schemas.openxmlformats.org/officeDocument/2006/math">
                    <m:sSub>
                      <m:sSubPr>
                        <m:ctrlPr>
                          <a:rPr lang="en-IN" sz="1800" i="1" smtClean="0">
                            <a:latin typeface="Cambria Math" panose="02040503050406030204" pitchFamily="18" charset="0"/>
                            <a:ea typeface="Calibri" panose="020F0502020204030204" pitchFamily="34" charset="0"/>
                            <a:cs typeface="Times New Roman" panose="02020603050405020304" pitchFamily="18" charset="0"/>
                          </a:rPr>
                        </m:ctrlPr>
                      </m:sSubPr>
                      <m:e>
                        <m:r>
                          <a:rPr lang="en-IN" sz="1800" b="0" i="1" smtClean="0">
                            <a:latin typeface="Cambria Math" panose="02040503050406030204" pitchFamily="18" charset="0"/>
                            <a:ea typeface="Calibri" panose="020F0502020204030204" pitchFamily="34" charset="0"/>
                            <a:cs typeface="Times New Roman" panose="02020603050405020304" pitchFamily="18" charset="0"/>
                          </a:rPr>
                          <m:t>𝑁</m:t>
                        </m:r>
                      </m:e>
                      <m:sub>
                        <m:r>
                          <a:rPr lang="en-IN" sz="1800" b="0" i="1" smtClean="0">
                            <a:latin typeface="Cambria Math" panose="02040503050406030204" pitchFamily="18" charset="0"/>
                            <a:ea typeface="Calibri" panose="020F0502020204030204" pitchFamily="34" charset="0"/>
                            <a:cs typeface="Times New Roman" panose="02020603050405020304" pitchFamily="18" charset="0"/>
                          </a:rPr>
                          <m:t>4</m:t>
                        </m:r>
                      </m:sub>
                    </m:sSub>
                    <m:d>
                      <m:dPr>
                        <m:ctrlPr>
                          <a:rPr lang="en-IN" sz="1800" b="0" i="1" smtClean="0">
                            <a:latin typeface="Cambria Math" panose="02040503050406030204" pitchFamily="18" charset="0"/>
                            <a:ea typeface="Calibri" panose="020F0502020204030204" pitchFamily="34" charset="0"/>
                            <a:cs typeface="Times New Roman" panose="02020603050405020304" pitchFamily="18" charset="0"/>
                          </a:rPr>
                        </m:ctrlPr>
                      </m:dPr>
                      <m:e>
                        <m:r>
                          <a:rPr lang="en-IN" sz="1800" b="0" i="1" smtClean="0">
                            <a:latin typeface="Cambria Math" panose="02040503050406030204" pitchFamily="18" charset="0"/>
                            <a:ea typeface="Calibri" panose="020F0502020204030204" pitchFamily="34" charset="0"/>
                            <a:cs typeface="Times New Roman" panose="02020603050405020304" pitchFamily="18" charset="0"/>
                          </a:rPr>
                          <m:t>𝑝</m:t>
                        </m:r>
                      </m:e>
                    </m:d>
                  </m:oMath>
                </a14:m>
                <a:r>
                  <a:rPr lang="en-IN" sz="1800" dirty="0">
                    <a:latin typeface="Gill Sans MT" panose="020B0502020104020203" pitchFamily="34" charset="0"/>
                    <a:ea typeface="Calibri" panose="020F0502020204030204" pitchFamily="34" charset="0"/>
                    <a:cs typeface="Times New Roman" panose="02020603050405020304" pitchFamily="18" charset="0"/>
                  </a:rPr>
                  <a:t> form </a:t>
                </a:r>
                <a14:m>
                  <m:oMath xmlns:m="http://schemas.openxmlformats.org/officeDocument/2006/math">
                    <m:sSub>
                      <m:sSubPr>
                        <m:ctrlPr>
                          <a:rPr lang="en-IN" sz="1800" i="1">
                            <a:latin typeface="Cambria Math" panose="02040503050406030204" pitchFamily="18" charset="0"/>
                            <a:ea typeface="Calibri" panose="020F0502020204030204" pitchFamily="34" charset="0"/>
                            <a:cs typeface="Times New Roman" panose="02020603050405020304" pitchFamily="18" charset="0"/>
                          </a:rPr>
                        </m:ctrlPr>
                      </m:sSubPr>
                      <m:e>
                        <m:r>
                          <a:rPr lang="en-IN" sz="1800" i="1">
                            <a:latin typeface="Cambria Math" panose="02040503050406030204" pitchFamily="18" charset="0"/>
                            <a:ea typeface="Calibri" panose="020F0502020204030204" pitchFamily="34" charset="0"/>
                            <a:cs typeface="Times New Roman" panose="02020603050405020304" pitchFamily="18" charset="0"/>
                          </a:rPr>
                          <m:t>𝑁</m:t>
                        </m:r>
                      </m:e>
                      <m:sub>
                        <m:r>
                          <a:rPr lang="en-IN" sz="1800" b="0" i="1" smtClean="0">
                            <a:latin typeface="Cambria Math" panose="02040503050406030204" pitchFamily="18" charset="0"/>
                            <a:ea typeface="Calibri" panose="020F0502020204030204" pitchFamily="34" charset="0"/>
                            <a:cs typeface="Times New Roman" panose="02020603050405020304" pitchFamily="18" charset="0"/>
                          </a:rPr>
                          <m:t>8</m:t>
                        </m:r>
                      </m:sub>
                    </m:sSub>
                    <m:r>
                      <a:rPr lang="en-IN" sz="1800" i="1">
                        <a:latin typeface="Cambria Math" panose="02040503050406030204" pitchFamily="18" charset="0"/>
                        <a:ea typeface="Calibri" panose="020F0502020204030204" pitchFamily="34" charset="0"/>
                        <a:cs typeface="Times New Roman" panose="02020603050405020304" pitchFamily="18" charset="0"/>
                      </a:rPr>
                      <m:t>(</m:t>
                    </m:r>
                    <m:r>
                      <a:rPr lang="en-IN" sz="1800" i="1">
                        <a:latin typeface="Cambria Math" panose="02040503050406030204" pitchFamily="18" charset="0"/>
                        <a:ea typeface="Calibri" panose="020F0502020204030204" pitchFamily="34" charset="0"/>
                        <a:cs typeface="Times New Roman" panose="02020603050405020304" pitchFamily="18" charset="0"/>
                      </a:rPr>
                      <m:t>𝑝</m:t>
                    </m:r>
                    <m:r>
                      <a:rPr lang="en-IN" sz="1800" i="1">
                        <a:latin typeface="Cambria Math" panose="02040503050406030204" pitchFamily="18" charset="0"/>
                        <a:ea typeface="Calibri" panose="020F0502020204030204" pitchFamily="34" charset="0"/>
                        <a:cs typeface="Times New Roman" panose="02020603050405020304" pitchFamily="18" charset="0"/>
                      </a:rPr>
                      <m:t>)</m:t>
                    </m:r>
                  </m:oMath>
                </a14:m>
                <a:r>
                  <a:rPr lang="en-IN" sz="1800" dirty="0">
                    <a:latin typeface="Gill Sans MT" panose="020B0502020104020203" pitchFamily="34" charset="0"/>
                    <a:ea typeface="Calibri" panose="020F0502020204030204" pitchFamily="34" charset="0"/>
                    <a:cs typeface="Times New Roman" panose="02020603050405020304" pitchFamily="18" charset="0"/>
                  </a:rPr>
                  <a:t> .</a:t>
                </a:r>
              </a:p>
              <a:p>
                <a:r>
                  <a:rPr lang="en-IN" sz="1800" dirty="0">
                    <a:latin typeface="Gill Sans MT" panose="020B0502020104020203" pitchFamily="34" charset="0"/>
                    <a:ea typeface="Calibri" panose="020F0502020204030204" pitchFamily="34" charset="0"/>
                    <a:cs typeface="Times New Roman" panose="02020603050405020304" pitchFamily="18" charset="0"/>
                  </a:rPr>
                  <a:t>The set of neighbours of a pixel is called the </a:t>
                </a:r>
                <a:r>
                  <a:rPr lang="en-IN" sz="1800" i="1" dirty="0">
                    <a:latin typeface="Gill Sans MT" panose="020B0502020104020203" pitchFamily="34" charset="0"/>
                    <a:ea typeface="Calibri" panose="020F0502020204030204" pitchFamily="34" charset="0"/>
                    <a:cs typeface="Times New Roman" panose="02020603050405020304" pitchFamily="18" charset="0"/>
                  </a:rPr>
                  <a:t>neighbourhood</a:t>
                </a:r>
                <a:r>
                  <a:rPr lang="en-IN" sz="1800" dirty="0">
                    <a:latin typeface="Gill Sans MT" panose="020B0502020104020203" pitchFamily="34" charset="0"/>
                    <a:ea typeface="Calibri" panose="020F0502020204030204" pitchFamily="34" charset="0"/>
                    <a:cs typeface="Times New Roman" panose="02020603050405020304" pitchFamily="18" charset="0"/>
                  </a:rPr>
                  <a:t> of p, and is closed or open depending on the presence or absence of p respectively.</a:t>
                </a:r>
              </a:p>
            </p:txBody>
          </p:sp>
        </mc:Choice>
        <mc:Fallback xmlns="">
          <p:sp>
            <p:nvSpPr>
              <p:cNvPr id="8" name="Content Placeholder 2">
                <a:extLst>
                  <a:ext uri="{FF2B5EF4-FFF2-40B4-BE49-F238E27FC236}">
                    <a16:creationId xmlns:a16="http://schemas.microsoft.com/office/drawing/2014/main" id="{BC054E1C-958B-39CD-BFE1-594CC85E66E1}"/>
                  </a:ext>
                </a:extLst>
              </p:cNvPr>
              <p:cNvSpPr txBox="1">
                <a:spLocks noRot="1" noChangeAspect="1" noMove="1" noResize="1" noEditPoints="1" noAdjustHandles="1" noChangeArrowheads="1" noChangeShapeType="1" noTextEdit="1"/>
              </p:cNvSpPr>
              <p:nvPr/>
            </p:nvSpPr>
            <p:spPr>
              <a:xfrm>
                <a:off x="833828" y="1391160"/>
                <a:ext cx="10524344" cy="2443966"/>
              </a:xfrm>
              <a:prstGeom prst="rect">
                <a:avLst/>
              </a:prstGeom>
              <a:blipFill>
                <a:blip r:embed="rId3"/>
                <a:stretch>
                  <a:fillRect l="-406" b="-63840"/>
                </a:stretch>
              </a:blipFill>
            </p:spPr>
            <p:txBody>
              <a:bodyPr/>
              <a:lstStyle/>
              <a:p>
                <a:r>
                  <a:rPr lang="en-IN">
                    <a:noFill/>
                  </a:rPr>
                  <a:t> </a:t>
                </a:r>
              </a:p>
            </p:txBody>
          </p:sp>
        </mc:Fallback>
      </mc:AlternateContent>
      <p:sp>
        <p:nvSpPr>
          <p:cNvPr id="6" name="Title 40">
            <a:extLst>
              <a:ext uri="{FF2B5EF4-FFF2-40B4-BE49-F238E27FC236}">
                <a16:creationId xmlns:a16="http://schemas.microsoft.com/office/drawing/2014/main" id="{E0F196F6-679B-3E0A-A9CB-B18A322CBAA7}"/>
              </a:ext>
            </a:extLst>
          </p:cNvPr>
          <p:cNvSpPr txBox="1">
            <a:spLocks/>
          </p:cNvSpPr>
          <p:nvPr/>
        </p:nvSpPr>
        <p:spPr>
          <a:xfrm>
            <a:off x="715814" y="744060"/>
            <a:ext cx="8177464" cy="583800"/>
          </a:xfrm>
          <a:prstGeom prst="rect">
            <a:avLst/>
          </a:prstGeom>
        </p:spPr>
        <p:txBody>
          <a:bodyPr vert="horz" lIns="91440" tIns="45720" rIns="91440" bIns="45720" rtlCol="0" anchor="b">
            <a:no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US" sz="2400" dirty="0">
                <a:solidFill>
                  <a:schemeClr val="accent1"/>
                </a:solidFill>
                <a:latin typeface="Broadway" panose="04040905080B02020502" pitchFamily="82" charset="0"/>
              </a:rPr>
              <a:t>Some Basic Relationships between pixels</a:t>
            </a:r>
          </a:p>
        </p:txBody>
      </p:sp>
    </p:spTree>
    <p:extLst>
      <p:ext uri="{BB962C8B-B14F-4D97-AF65-F5344CB8AC3E}">
        <p14:creationId xmlns:p14="http://schemas.microsoft.com/office/powerpoint/2010/main" val="11698976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A5E98F-6D9E-BB48-6A43-6074D1170D35}"/>
              </a:ext>
            </a:extLst>
          </p:cNvPr>
          <p:cNvPicPr>
            <a:picLocks noChangeAspect="1"/>
          </p:cNvPicPr>
          <p:nvPr/>
        </p:nvPicPr>
        <p:blipFill>
          <a:blip r:embed="rId2"/>
          <a:stretch>
            <a:fillRect/>
          </a:stretch>
        </p:blipFill>
        <p:spPr>
          <a:xfrm>
            <a:off x="715814" y="639838"/>
            <a:ext cx="10760372" cy="5768983"/>
          </a:xfrm>
          <a:prstGeom prst="rect">
            <a:avLst/>
          </a:prstGeom>
        </p:spPr>
      </p:pic>
      <p:sp>
        <p:nvSpPr>
          <p:cNvPr id="2" name="Title 1">
            <a:extLst>
              <a:ext uri="{FF2B5EF4-FFF2-40B4-BE49-F238E27FC236}">
                <a16:creationId xmlns:a16="http://schemas.microsoft.com/office/drawing/2014/main" id="{768756D9-9CDC-98A2-AA85-8D08893D170A}"/>
              </a:ext>
            </a:extLst>
          </p:cNvPr>
          <p:cNvSpPr>
            <a:spLocks noGrp="1"/>
          </p:cNvSpPr>
          <p:nvPr>
            <p:ph type="title"/>
          </p:nvPr>
        </p:nvSpPr>
        <p:spPr>
          <a:xfrm>
            <a:off x="969330" y="437524"/>
            <a:ext cx="10515600" cy="1612984"/>
          </a:xfrm>
        </p:spPr>
        <p:txBody>
          <a:bodyPr/>
          <a:lstStyle/>
          <a:p>
            <a:r>
              <a:rPr lang="en-IN" dirty="0">
                <a:latin typeface="Broadway" panose="04040905080B02020502" pitchFamily="82" charset="0"/>
              </a:rPr>
              <a:t>Adjacency of Pixel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CCCD45E-1872-BFB1-1C95-EE13B092CDCF}"/>
                  </a:ext>
                </a:extLst>
              </p:cNvPr>
              <p:cNvSpPr txBox="1">
                <a:spLocks/>
              </p:cNvSpPr>
              <p:nvPr/>
            </p:nvSpPr>
            <p:spPr>
              <a:xfrm>
                <a:off x="969330" y="1475874"/>
                <a:ext cx="10524344" cy="4701089"/>
              </a:xfrm>
              <a:prstGeom prst="rect">
                <a:avLst/>
              </a:prstGeom>
            </p:spPr>
            <p:txBody>
              <a:bodyPr>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800" dirty="0">
                    <a:latin typeface="Gill Sans MT" panose="020B0502020104020203" pitchFamily="34" charset="0"/>
                    <a:ea typeface="Calibri" panose="020F0502020204030204" pitchFamily="34" charset="0"/>
                    <a:cs typeface="Times New Roman" panose="02020603050405020304" pitchFamily="18" charset="0"/>
                  </a:rPr>
                  <a:t>Let V be a set of intensity values. Now, with respect to V, we define the following types of adjacencies:</a:t>
                </a:r>
              </a:p>
              <a:p>
                <a:r>
                  <a:rPr lang="en-IN" sz="1800" dirty="0">
                    <a:latin typeface="Gill Sans MT" panose="020B0502020104020203" pitchFamily="34" charset="0"/>
                    <a:ea typeface="Calibri" panose="020F0502020204030204" pitchFamily="34" charset="0"/>
                    <a:cs typeface="Times New Roman" panose="02020603050405020304" pitchFamily="18" charset="0"/>
                  </a:rPr>
                  <a:t>4-adjacency: Two pixels p and q are said to be adjacent if q is in the set </a:t>
                </a:r>
                <a14:m>
                  <m:oMath xmlns:m="http://schemas.openxmlformats.org/officeDocument/2006/math">
                    <m:sSub>
                      <m:sSubPr>
                        <m:ctrlPr>
                          <a:rPr lang="en-IN" sz="1800" i="1" smtClean="0">
                            <a:latin typeface="Cambria Math" panose="02040503050406030204" pitchFamily="18" charset="0"/>
                            <a:ea typeface="Calibri" panose="020F0502020204030204" pitchFamily="34" charset="0"/>
                            <a:cs typeface="Times New Roman" panose="02020603050405020304" pitchFamily="18" charset="0"/>
                          </a:rPr>
                        </m:ctrlPr>
                      </m:sSubPr>
                      <m:e>
                        <m:r>
                          <a:rPr lang="en-IN" sz="1800" b="0" i="1" smtClean="0">
                            <a:latin typeface="Cambria Math" panose="02040503050406030204" pitchFamily="18" charset="0"/>
                            <a:ea typeface="Calibri" panose="020F0502020204030204" pitchFamily="34" charset="0"/>
                            <a:cs typeface="Times New Roman" panose="02020603050405020304" pitchFamily="18" charset="0"/>
                          </a:rPr>
                          <m:t>𝑁</m:t>
                        </m:r>
                      </m:e>
                      <m:sub>
                        <m:r>
                          <a:rPr lang="en-IN" sz="1800" b="0" i="1" smtClean="0">
                            <a:latin typeface="Cambria Math" panose="02040503050406030204" pitchFamily="18" charset="0"/>
                            <a:ea typeface="Calibri" panose="020F0502020204030204" pitchFamily="34" charset="0"/>
                            <a:cs typeface="Times New Roman" panose="02020603050405020304" pitchFamily="18" charset="0"/>
                          </a:rPr>
                          <m:t>4</m:t>
                        </m:r>
                      </m:sub>
                    </m:sSub>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𝑝</m:t>
                    </m:r>
                  </m:oMath>
                </a14:m>
                <a:r>
                  <a:rPr lang="en-IN" sz="1800" dirty="0">
                    <a:latin typeface="Gill Sans MT" panose="020B0502020104020203" pitchFamily="34" charset="0"/>
                    <a:ea typeface="Calibri" panose="020F0502020204030204" pitchFamily="34" charset="0"/>
                    <a:cs typeface="Times New Roman" panose="02020603050405020304" pitchFamily="18" charset="0"/>
                  </a:rPr>
                  <a:t>) </a:t>
                </a:r>
              </a:p>
              <a:p>
                <a:r>
                  <a:rPr lang="en-IN" sz="1800" dirty="0">
                    <a:latin typeface="Gill Sans MT" panose="020B0502020104020203" pitchFamily="34" charset="0"/>
                    <a:ea typeface="Calibri" panose="020F0502020204030204" pitchFamily="34" charset="0"/>
                    <a:cs typeface="Times New Roman" panose="02020603050405020304" pitchFamily="18" charset="0"/>
                  </a:rPr>
                  <a:t>8-adjacency: Two pixels p and q are said to be adjacent if q is in </a:t>
                </a:r>
                <a14:m>
                  <m:oMath xmlns:m="http://schemas.openxmlformats.org/officeDocument/2006/math">
                    <m:sSub>
                      <m:sSubPr>
                        <m:ctrlPr>
                          <a:rPr lang="en-IN" sz="1800" i="1" smtClean="0">
                            <a:latin typeface="Cambria Math" panose="02040503050406030204" pitchFamily="18" charset="0"/>
                            <a:ea typeface="Calibri" panose="020F0502020204030204" pitchFamily="34" charset="0"/>
                            <a:cs typeface="Times New Roman" panose="02020603050405020304" pitchFamily="18" charset="0"/>
                          </a:rPr>
                        </m:ctrlPr>
                      </m:sSubPr>
                      <m:e>
                        <m:r>
                          <a:rPr lang="en-IN" sz="1800" b="0" i="1" smtClean="0">
                            <a:latin typeface="Cambria Math" panose="02040503050406030204" pitchFamily="18" charset="0"/>
                            <a:ea typeface="Calibri" panose="020F0502020204030204" pitchFamily="34" charset="0"/>
                            <a:cs typeface="Times New Roman" panose="02020603050405020304" pitchFamily="18" charset="0"/>
                          </a:rPr>
                          <m:t>𝑁</m:t>
                        </m:r>
                      </m:e>
                      <m:sub>
                        <m:r>
                          <a:rPr lang="en-IN" sz="1800" b="0" i="1" smtClean="0">
                            <a:latin typeface="Cambria Math" panose="02040503050406030204" pitchFamily="18" charset="0"/>
                            <a:ea typeface="Calibri" panose="020F0502020204030204" pitchFamily="34" charset="0"/>
                            <a:cs typeface="Times New Roman" panose="02020603050405020304" pitchFamily="18" charset="0"/>
                          </a:rPr>
                          <m:t>8</m:t>
                        </m:r>
                      </m:sub>
                    </m:sSub>
                    <m:d>
                      <m:dPr>
                        <m:ctrlPr>
                          <a:rPr lang="en-IN" sz="1800" b="0" i="1" smtClean="0">
                            <a:latin typeface="Cambria Math" panose="02040503050406030204" pitchFamily="18" charset="0"/>
                            <a:ea typeface="Calibri" panose="020F0502020204030204" pitchFamily="34" charset="0"/>
                            <a:cs typeface="Times New Roman" panose="02020603050405020304" pitchFamily="18" charset="0"/>
                          </a:rPr>
                        </m:ctrlPr>
                      </m:dPr>
                      <m:e>
                        <m:r>
                          <a:rPr lang="en-IN" sz="1800" b="0" i="1" smtClean="0">
                            <a:latin typeface="Cambria Math" panose="02040503050406030204" pitchFamily="18" charset="0"/>
                            <a:ea typeface="Calibri" panose="020F0502020204030204" pitchFamily="34" charset="0"/>
                            <a:cs typeface="Times New Roman" panose="02020603050405020304" pitchFamily="18" charset="0"/>
                          </a:rPr>
                          <m:t>𝑝</m:t>
                        </m:r>
                      </m:e>
                    </m:d>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oMath>
                </a14:m>
                <a:r>
                  <a:rPr lang="en-IN" sz="1800" dirty="0">
                    <a:latin typeface="Gill Sans MT" panose="020B0502020104020203" pitchFamily="34" charset="0"/>
                    <a:ea typeface="Calibri" panose="020F0502020204030204" pitchFamily="34" charset="0"/>
                    <a:cs typeface="Times New Roman" panose="02020603050405020304" pitchFamily="18" charset="0"/>
                  </a:rPr>
                  <a:t> </a:t>
                </a:r>
              </a:p>
              <a:p>
                <a:r>
                  <a:rPr lang="en-IN" sz="1800" dirty="0">
                    <a:latin typeface="Gill Sans MT" panose="020B0502020104020203" pitchFamily="34" charset="0"/>
                    <a:ea typeface="Calibri" panose="020F0502020204030204" pitchFamily="34" charset="0"/>
                    <a:cs typeface="Times New Roman" panose="02020603050405020304" pitchFamily="18" charset="0"/>
                  </a:rPr>
                  <a:t>m-adjacency: Pixel q is m-adjacent to p if and only if:</a:t>
                </a:r>
              </a:p>
              <a:p>
                <a:pPr marL="800100" lvl="1" indent="-342900">
                  <a:buFont typeface="+mj-lt"/>
                  <a:buAutoNum type="arabicPeriod"/>
                </a:pPr>
                <a:r>
                  <a:rPr lang="en-IN" sz="1800" dirty="0">
                    <a:latin typeface="Gill Sans MT" panose="020B0502020104020203" pitchFamily="34" charset="0"/>
                    <a:ea typeface="Calibri" panose="020F0502020204030204" pitchFamily="34" charset="0"/>
                    <a:cs typeface="Times New Roman" panose="02020603050405020304" pitchFamily="18" charset="0"/>
                  </a:rPr>
                  <a:t>q is in </a:t>
                </a:r>
                <a14:m>
                  <m:oMath xmlns:m="http://schemas.openxmlformats.org/officeDocument/2006/math">
                    <m:sSub>
                      <m:sSubPr>
                        <m:ctrlPr>
                          <a:rPr lang="en-IN" sz="1800" i="1" smtClean="0">
                            <a:latin typeface="Cambria Math" panose="02040503050406030204" pitchFamily="18" charset="0"/>
                            <a:ea typeface="Calibri" panose="020F0502020204030204" pitchFamily="34" charset="0"/>
                            <a:cs typeface="Times New Roman" panose="02020603050405020304" pitchFamily="18" charset="0"/>
                          </a:rPr>
                        </m:ctrlPr>
                      </m:sSubPr>
                      <m:e>
                        <m:r>
                          <a:rPr lang="en-IN" sz="1800" b="0" i="1" smtClean="0">
                            <a:latin typeface="Cambria Math" panose="02040503050406030204" pitchFamily="18" charset="0"/>
                            <a:ea typeface="Calibri" panose="020F0502020204030204" pitchFamily="34" charset="0"/>
                            <a:cs typeface="Times New Roman" panose="02020603050405020304" pitchFamily="18" charset="0"/>
                          </a:rPr>
                          <m:t>𝑁</m:t>
                        </m:r>
                      </m:e>
                      <m:sub>
                        <m:r>
                          <a:rPr lang="en-IN" sz="1800" b="0" i="1" smtClean="0">
                            <a:latin typeface="Cambria Math" panose="02040503050406030204" pitchFamily="18" charset="0"/>
                            <a:ea typeface="Calibri" panose="020F0502020204030204" pitchFamily="34" charset="0"/>
                            <a:cs typeface="Times New Roman" panose="02020603050405020304" pitchFamily="18" charset="0"/>
                          </a:rPr>
                          <m:t>4</m:t>
                        </m:r>
                      </m:sub>
                    </m:sSub>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𝑝</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oMath>
                </a14:m>
                <a:r>
                  <a:rPr lang="en-IN" sz="1800" dirty="0">
                    <a:latin typeface="Gill Sans MT" panose="020B0502020104020203" pitchFamily="34" charset="0"/>
                    <a:ea typeface="Calibri" panose="020F0502020204030204" pitchFamily="34" charset="0"/>
                    <a:cs typeface="Times New Roman" panose="02020603050405020304" pitchFamily="18" charset="0"/>
                  </a:rPr>
                  <a:t> or</a:t>
                </a:r>
              </a:p>
              <a:p>
                <a:pPr marL="800100" lvl="1" indent="-342900">
                  <a:buFont typeface="+mj-lt"/>
                  <a:buAutoNum type="arabicPeriod"/>
                </a:pPr>
                <a:r>
                  <a:rPr lang="en-IN" sz="1800" dirty="0">
                    <a:latin typeface="Gill Sans MT" panose="020B0502020104020203" pitchFamily="34" charset="0"/>
                    <a:ea typeface="Calibri" panose="020F0502020204030204" pitchFamily="34" charset="0"/>
                    <a:cs typeface="Times New Roman" panose="02020603050405020304" pitchFamily="18" charset="0"/>
                  </a:rPr>
                  <a:t>q is in </a:t>
                </a:r>
                <a14:m>
                  <m:oMath xmlns:m="http://schemas.openxmlformats.org/officeDocument/2006/math">
                    <m:sSub>
                      <m:sSubPr>
                        <m:ctrlPr>
                          <a:rPr lang="en-IN" sz="1800" i="1" smtClean="0">
                            <a:latin typeface="Cambria Math" panose="02040503050406030204" pitchFamily="18" charset="0"/>
                            <a:ea typeface="Calibri" panose="020F0502020204030204" pitchFamily="34" charset="0"/>
                            <a:cs typeface="Times New Roman" panose="02020603050405020304" pitchFamily="18" charset="0"/>
                          </a:rPr>
                        </m:ctrlPr>
                      </m:sSubPr>
                      <m:e>
                        <m:r>
                          <a:rPr lang="en-IN" sz="1800" b="0" i="1" smtClean="0">
                            <a:latin typeface="Cambria Math" panose="02040503050406030204" pitchFamily="18" charset="0"/>
                            <a:ea typeface="Calibri" panose="020F0502020204030204" pitchFamily="34" charset="0"/>
                            <a:cs typeface="Times New Roman" panose="02020603050405020304" pitchFamily="18" charset="0"/>
                          </a:rPr>
                          <m:t>𝑁</m:t>
                        </m:r>
                      </m:e>
                      <m:sub>
                        <m:r>
                          <a:rPr lang="en-IN" sz="1800" b="0" i="1" smtClean="0">
                            <a:latin typeface="Cambria Math" panose="02040503050406030204" pitchFamily="18" charset="0"/>
                            <a:ea typeface="Calibri" panose="020F0502020204030204" pitchFamily="34" charset="0"/>
                            <a:cs typeface="Times New Roman" panose="02020603050405020304" pitchFamily="18" charset="0"/>
                          </a:rPr>
                          <m:t>𝐷</m:t>
                        </m:r>
                      </m:sub>
                    </m:sSub>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𝑝</m:t>
                    </m:r>
                  </m:oMath>
                </a14:m>
                <a:r>
                  <a:rPr lang="en-IN" sz="1800" dirty="0">
                    <a:latin typeface="Gill Sans MT" panose="020B0502020104020203" pitchFamily="34" charset="0"/>
                    <a:ea typeface="Calibri" panose="020F0502020204030204" pitchFamily="34" charset="0"/>
                    <a:cs typeface="Times New Roman" panose="02020603050405020304" pitchFamily="18" charset="0"/>
                  </a:rPr>
                  <a:t>) and </a:t>
                </a:r>
                <a14:m>
                  <m:oMath xmlns:m="http://schemas.openxmlformats.org/officeDocument/2006/math">
                    <m:sSub>
                      <m:sSubPr>
                        <m:ctrlPr>
                          <a:rPr lang="en-IN" sz="1800" i="1">
                            <a:latin typeface="Cambria Math" panose="02040503050406030204" pitchFamily="18" charset="0"/>
                            <a:ea typeface="Calibri" panose="020F0502020204030204" pitchFamily="34" charset="0"/>
                            <a:cs typeface="Times New Roman" panose="02020603050405020304" pitchFamily="18" charset="0"/>
                          </a:rPr>
                        </m:ctrlPr>
                      </m:sSubPr>
                      <m:e>
                        <m:r>
                          <a:rPr lang="en-IN" sz="1800" i="1">
                            <a:latin typeface="Cambria Math" panose="02040503050406030204" pitchFamily="18" charset="0"/>
                            <a:ea typeface="Calibri" panose="020F0502020204030204" pitchFamily="34" charset="0"/>
                            <a:cs typeface="Times New Roman" panose="02020603050405020304" pitchFamily="18" charset="0"/>
                          </a:rPr>
                          <m:t>𝑁</m:t>
                        </m:r>
                      </m:e>
                      <m:sub>
                        <m:r>
                          <a:rPr lang="en-IN" sz="1800" i="1">
                            <a:latin typeface="Cambria Math" panose="02040503050406030204" pitchFamily="18" charset="0"/>
                            <a:ea typeface="Calibri" panose="020F0502020204030204" pitchFamily="34" charset="0"/>
                            <a:cs typeface="Times New Roman" panose="02020603050405020304" pitchFamily="18" charset="0"/>
                          </a:rPr>
                          <m:t>4</m:t>
                        </m:r>
                      </m:sub>
                    </m:sSub>
                    <m:r>
                      <a:rPr lang="en-IN" sz="1800" i="1">
                        <a:latin typeface="Cambria Math" panose="02040503050406030204" pitchFamily="18" charset="0"/>
                        <a:ea typeface="Calibri" panose="020F0502020204030204" pitchFamily="34" charset="0"/>
                        <a:cs typeface="Times New Roman" panose="02020603050405020304" pitchFamily="18" charset="0"/>
                      </a:rPr>
                      <m:t>(</m:t>
                    </m:r>
                    <m:r>
                      <a:rPr lang="en-IN" sz="1800" i="1">
                        <a:latin typeface="Cambria Math" panose="02040503050406030204" pitchFamily="18" charset="0"/>
                        <a:ea typeface="Calibri" panose="020F0502020204030204" pitchFamily="34" charset="0"/>
                        <a:cs typeface="Times New Roman" panose="02020603050405020304" pitchFamily="18" charset="0"/>
                      </a:rPr>
                      <m:t>𝑝</m:t>
                    </m:r>
                  </m:oMath>
                </a14:m>
                <a:r>
                  <a:rPr lang="en-IN" sz="1800" dirty="0">
                    <a:latin typeface="Gill Sans MT" panose="020B0502020104020203" pitchFamily="34" charset="0"/>
                    <a:ea typeface="Calibri" panose="020F0502020204030204" pitchFamily="34" charset="0"/>
                    <a:cs typeface="Times New Roman" panose="02020603050405020304" pitchFamily="18" charset="0"/>
                  </a:rPr>
                  <a:t>) n </a:t>
                </a:r>
                <a14:m>
                  <m:oMath xmlns:m="http://schemas.openxmlformats.org/officeDocument/2006/math">
                    <m:sSub>
                      <m:sSubPr>
                        <m:ctrlPr>
                          <a:rPr lang="en-IN" sz="1800" i="1">
                            <a:latin typeface="Cambria Math" panose="02040503050406030204" pitchFamily="18" charset="0"/>
                            <a:ea typeface="Calibri" panose="020F0502020204030204" pitchFamily="34" charset="0"/>
                            <a:cs typeface="Times New Roman" panose="02020603050405020304" pitchFamily="18" charset="0"/>
                          </a:rPr>
                        </m:ctrlPr>
                      </m:sSubPr>
                      <m:e>
                        <m:r>
                          <a:rPr lang="en-IN" sz="1800" i="1">
                            <a:latin typeface="Cambria Math" panose="02040503050406030204" pitchFamily="18" charset="0"/>
                            <a:ea typeface="Calibri" panose="020F0502020204030204" pitchFamily="34" charset="0"/>
                            <a:cs typeface="Times New Roman" panose="02020603050405020304" pitchFamily="18" charset="0"/>
                          </a:rPr>
                          <m:t>𝑁</m:t>
                        </m:r>
                      </m:e>
                      <m:sub>
                        <m:r>
                          <a:rPr lang="en-IN" sz="1800" i="1">
                            <a:latin typeface="Cambria Math" panose="02040503050406030204" pitchFamily="18" charset="0"/>
                            <a:ea typeface="Calibri" panose="020F0502020204030204" pitchFamily="34" charset="0"/>
                            <a:cs typeface="Times New Roman" panose="02020603050405020304" pitchFamily="18" charset="0"/>
                          </a:rPr>
                          <m:t>4</m:t>
                        </m:r>
                      </m:sub>
                    </m:sSub>
                    <m:r>
                      <a:rPr lang="en-IN" sz="1800" i="1">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𝑞</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oMath>
                </a14:m>
                <a:r>
                  <a:rPr lang="en-IN" sz="1800" dirty="0">
                    <a:latin typeface="Gill Sans MT" panose="020B0502020104020203" pitchFamily="34" charset="0"/>
                    <a:ea typeface="Calibri" panose="020F0502020204030204" pitchFamily="34" charset="0"/>
                    <a:cs typeface="Times New Roman" panose="02020603050405020304" pitchFamily="18" charset="0"/>
                  </a:rPr>
                  <a:t> has no pixels from V.</a:t>
                </a:r>
              </a:p>
            </p:txBody>
          </p:sp>
        </mc:Choice>
        <mc:Fallback>
          <p:sp>
            <p:nvSpPr>
              <p:cNvPr id="3" name="Content Placeholder 2">
                <a:extLst>
                  <a:ext uri="{FF2B5EF4-FFF2-40B4-BE49-F238E27FC236}">
                    <a16:creationId xmlns:a16="http://schemas.microsoft.com/office/drawing/2014/main" id="{6CCCD45E-1872-BFB1-1C95-EE13B092CDCF}"/>
                  </a:ext>
                </a:extLst>
              </p:cNvPr>
              <p:cNvSpPr txBox="1">
                <a:spLocks noRot="1" noChangeAspect="1" noMove="1" noResize="1" noEditPoints="1" noAdjustHandles="1" noChangeArrowheads="1" noChangeShapeType="1" noTextEdit="1"/>
              </p:cNvSpPr>
              <p:nvPr/>
            </p:nvSpPr>
            <p:spPr>
              <a:xfrm>
                <a:off x="969330" y="1475874"/>
                <a:ext cx="10524344" cy="4701089"/>
              </a:xfrm>
              <a:prstGeom prst="rect">
                <a:avLst/>
              </a:prstGeom>
              <a:blipFill>
                <a:blip r:embed="rId3"/>
                <a:stretch>
                  <a:fillRect l="-463"/>
                </a:stretch>
              </a:blipFill>
            </p:spPr>
            <p:txBody>
              <a:bodyPr/>
              <a:lstStyle/>
              <a:p>
                <a:r>
                  <a:rPr lang="en-IN">
                    <a:noFill/>
                  </a:rPr>
                  <a:t> </a:t>
                </a:r>
              </a:p>
            </p:txBody>
          </p:sp>
        </mc:Fallback>
      </mc:AlternateContent>
    </p:spTree>
    <p:extLst>
      <p:ext uri="{BB962C8B-B14F-4D97-AF65-F5344CB8AC3E}">
        <p14:creationId xmlns:p14="http://schemas.microsoft.com/office/powerpoint/2010/main" val="2993151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8200" y="1264837"/>
            <a:ext cx="4791636" cy="4912126"/>
          </a:xfrm>
        </p:spPr>
        <p:txBody>
          <a:bodyPr>
            <a:normAutofit fontScale="92500"/>
          </a:bodyPr>
          <a:lstStyle/>
          <a:p>
            <a:r>
              <a:rPr lang="en-US" sz="1800" dirty="0">
                <a:latin typeface="Gill Sans MT" panose="020B0502020104020203" pitchFamily="34" charset="0"/>
              </a:rPr>
              <a:t>Figure shows a simplified cross section of human eye. The eye, sphere will a diameter of about 20mm, is enclosed by 3 membranes: </a:t>
            </a:r>
            <a:r>
              <a:rPr lang="en-US" sz="1800" i="1" dirty="0">
                <a:latin typeface="Gill Sans MT" panose="020B0502020104020203" pitchFamily="34" charset="0"/>
              </a:rPr>
              <a:t>cornea</a:t>
            </a:r>
            <a:r>
              <a:rPr lang="en-US" sz="1800" dirty="0">
                <a:latin typeface="Gill Sans MT" panose="020B0502020104020203" pitchFamily="34" charset="0"/>
              </a:rPr>
              <a:t> and </a:t>
            </a:r>
            <a:r>
              <a:rPr lang="en-US" sz="1800" i="1" dirty="0">
                <a:latin typeface="Gill Sans MT" panose="020B0502020104020203" pitchFamily="34" charset="0"/>
              </a:rPr>
              <a:t>sclera</a:t>
            </a:r>
            <a:r>
              <a:rPr lang="en-US" sz="1800" dirty="0">
                <a:latin typeface="Gill Sans MT" panose="020B0502020104020203" pitchFamily="34" charset="0"/>
              </a:rPr>
              <a:t> forming the outer cover; the </a:t>
            </a:r>
            <a:r>
              <a:rPr lang="en-US" sz="1800" i="1" dirty="0">
                <a:latin typeface="Gill Sans MT" panose="020B0502020104020203" pitchFamily="34" charset="0"/>
              </a:rPr>
              <a:t>choroid</a:t>
            </a:r>
            <a:r>
              <a:rPr lang="en-US" sz="1800" dirty="0">
                <a:latin typeface="Gill Sans MT" panose="020B0502020104020203" pitchFamily="34" charset="0"/>
              </a:rPr>
              <a:t>; and the </a:t>
            </a:r>
            <a:r>
              <a:rPr lang="en-US" sz="1800" i="1" dirty="0">
                <a:latin typeface="Gill Sans MT" panose="020B0502020104020203" pitchFamily="34" charset="0"/>
              </a:rPr>
              <a:t>retina</a:t>
            </a:r>
            <a:r>
              <a:rPr lang="en-US" sz="1800" dirty="0">
                <a:latin typeface="Gill Sans MT" panose="020B0502020104020203" pitchFamily="34" charset="0"/>
              </a:rPr>
              <a:t>.</a:t>
            </a:r>
          </a:p>
          <a:p>
            <a:r>
              <a:rPr lang="en-US" sz="1800" dirty="0">
                <a:latin typeface="Gill Sans MT" panose="020B0502020104020203" pitchFamily="34" charset="0"/>
              </a:rPr>
              <a:t>Cornea: A tough transparent tissue that covers the anterior surface of the eye.</a:t>
            </a:r>
          </a:p>
          <a:p>
            <a:r>
              <a:rPr lang="en-US" sz="1800" dirty="0">
                <a:latin typeface="Gill Sans MT" panose="020B0502020104020203" pitchFamily="34" charset="0"/>
              </a:rPr>
              <a:t>Sclera: An opaque membrane that is contiguous with cornea and encloses the remainder of the optic globe.</a:t>
            </a:r>
          </a:p>
          <a:p>
            <a:endParaRPr lang="en-US" sz="1800" dirty="0">
              <a:latin typeface="Gill Sans MT" panose="020B0502020104020203" pitchFamily="34" charset="0"/>
            </a:endParaRPr>
          </a:p>
        </p:txBody>
      </p:sp>
      <p:sp>
        <p:nvSpPr>
          <p:cNvPr id="41" name="Title 40">
            <a:extLst>
              <a:ext uri="{FF2B5EF4-FFF2-40B4-BE49-F238E27FC236}">
                <a16:creationId xmlns:a16="http://schemas.microsoft.com/office/drawing/2014/main" id="{360A1163-2F4E-8A42-A7D1-C12E13D898B3}"/>
              </a:ext>
            </a:extLst>
          </p:cNvPr>
          <p:cNvSpPr>
            <a:spLocks noGrp="1"/>
          </p:cNvSpPr>
          <p:nvPr>
            <p:ph type="title"/>
          </p:nvPr>
        </p:nvSpPr>
        <p:spPr/>
        <p:txBody>
          <a:bodyPr/>
          <a:lstStyle/>
          <a:p>
            <a:r>
              <a:rPr lang="en-US" dirty="0">
                <a:latin typeface="Broadway" panose="04040905080B02020502" pitchFamily="82" charset="0"/>
              </a:rPr>
              <a:t>Structure of human eye</a:t>
            </a:r>
          </a:p>
        </p:txBody>
      </p:sp>
      <p:sp>
        <p:nvSpPr>
          <p:cNvPr id="6" name="TextBox 5">
            <a:extLst>
              <a:ext uri="{FF2B5EF4-FFF2-40B4-BE49-F238E27FC236}">
                <a16:creationId xmlns:a16="http://schemas.microsoft.com/office/drawing/2014/main" id="{8376946E-8A94-43B0-B644-5AC9535AAE8B}"/>
              </a:ext>
            </a:extLst>
          </p:cNvPr>
          <p:cNvSpPr txBox="1"/>
          <p:nvPr/>
        </p:nvSpPr>
        <p:spPr>
          <a:xfrm>
            <a:off x="7170820" y="5689067"/>
            <a:ext cx="5365929" cy="276999"/>
          </a:xfrm>
          <a:prstGeom prst="rect">
            <a:avLst/>
          </a:prstGeom>
          <a:noFill/>
        </p:spPr>
        <p:txBody>
          <a:bodyPr wrap="square" rtlCol="0">
            <a:spAutoFit/>
          </a:bodyPr>
          <a:lstStyle/>
          <a:p>
            <a:r>
              <a:rPr lang="en-IN" sz="1200" dirty="0"/>
              <a:t>Image showing a cross section of the human eye.</a:t>
            </a:r>
          </a:p>
        </p:txBody>
      </p:sp>
      <p:pic>
        <p:nvPicPr>
          <p:cNvPr id="1026" name="Picture 2" descr="Human eye | Definition, Anatomy, Diagram, Function, &amp; Facts | Britannica">
            <a:extLst>
              <a:ext uri="{FF2B5EF4-FFF2-40B4-BE49-F238E27FC236}">
                <a16:creationId xmlns:a16="http://schemas.microsoft.com/office/drawing/2014/main" id="{5F2B1A0D-2CDE-A293-A237-67CCF5651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8393" y="1601002"/>
            <a:ext cx="5488322" cy="388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814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2D73A5-4430-0F47-84CE-C3324CEBA797}"/>
              </a:ext>
            </a:extLst>
          </p:cNvPr>
          <p:cNvSpPr>
            <a:spLocks noGrp="1"/>
          </p:cNvSpPr>
          <p:nvPr>
            <p:ph type="ctrTitle"/>
          </p:nvPr>
        </p:nvSpPr>
        <p:spPr/>
        <p:txBody>
          <a:bodyPr/>
          <a:lstStyle/>
          <a:p>
            <a:r>
              <a:rPr lang="en-US" dirty="0"/>
              <a:t>Title</a:t>
            </a:r>
          </a:p>
        </p:txBody>
      </p:sp>
      <p:sp>
        <p:nvSpPr>
          <p:cNvPr id="5" name="Subtitle 4">
            <a:extLst>
              <a:ext uri="{FF2B5EF4-FFF2-40B4-BE49-F238E27FC236}">
                <a16:creationId xmlns:a16="http://schemas.microsoft.com/office/drawing/2014/main" id="{9107CE13-DFD5-424B-B4BF-ADF75F3976E0}"/>
              </a:ext>
            </a:extLst>
          </p:cNvPr>
          <p:cNvSpPr>
            <a:spLocks noGrp="1"/>
          </p:cNvSpPr>
          <p:nvPr>
            <p:ph type="subTitle" idx="1"/>
          </p:nvPr>
        </p:nvSpPr>
        <p:spPr/>
        <p:txBody>
          <a:bodyPr/>
          <a:lstStyle/>
          <a:p>
            <a:r>
              <a:rPr lang="en-US" altLang="ja-JP" dirty="0"/>
              <a:t>Subtitle</a:t>
            </a:r>
            <a:endParaRPr lang="ja-JP" altLang="en-US" dirty="0"/>
          </a:p>
        </p:txBody>
      </p:sp>
      <p:pic>
        <p:nvPicPr>
          <p:cNvPr id="2" name="Picture 1">
            <a:extLst>
              <a:ext uri="{FF2B5EF4-FFF2-40B4-BE49-F238E27FC236}">
                <a16:creationId xmlns:a16="http://schemas.microsoft.com/office/drawing/2014/main" id="{13F0D630-E2F9-AE46-D1A5-1F64CF77C2B7}"/>
              </a:ext>
            </a:extLst>
          </p:cNvPr>
          <p:cNvPicPr>
            <a:picLocks noChangeAspect="1"/>
          </p:cNvPicPr>
          <p:nvPr/>
        </p:nvPicPr>
        <p:blipFill>
          <a:blip r:embed="rId2"/>
          <a:stretch>
            <a:fillRect/>
          </a:stretch>
        </p:blipFill>
        <p:spPr>
          <a:xfrm>
            <a:off x="715814" y="583691"/>
            <a:ext cx="10760372" cy="5768983"/>
          </a:xfrm>
          <a:prstGeom prst="rect">
            <a:avLst/>
          </a:prstGeom>
        </p:spPr>
      </p:pic>
      <p:sp>
        <p:nvSpPr>
          <p:cNvPr id="8" name="Content Placeholder 2">
            <a:extLst>
              <a:ext uri="{FF2B5EF4-FFF2-40B4-BE49-F238E27FC236}">
                <a16:creationId xmlns:a16="http://schemas.microsoft.com/office/drawing/2014/main" id="{BC054E1C-958B-39CD-BFE1-594CC85E66E1}"/>
              </a:ext>
            </a:extLst>
          </p:cNvPr>
          <p:cNvSpPr txBox="1">
            <a:spLocks/>
          </p:cNvSpPr>
          <p:nvPr/>
        </p:nvSpPr>
        <p:spPr>
          <a:xfrm>
            <a:off x="951842" y="1426391"/>
            <a:ext cx="10524344" cy="2443966"/>
          </a:xfrm>
          <a:prstGeom prst="rect">
            <a:avLst/>
          </a:prstGeom>
        </p:spPr>
        <p:txBody>
          <a:bodyPr>
            <a:no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i="1" dirty="0">
                <a:latin typeface="Gill Sans MT" panose="020B0502020104020203" pitchFamily="34" charset="0"/>
                <a:ea typeface="Calibri" panose="020F0502020204030204" pitchFamily="34" charset="0"/>
                <a:cs typeface="Times New Roman" panose="02020603050405020304" pitchFamily="18" charset="0"/>
              </a:rPr>
              <a:t>Path: </a:t>
            </a:r>
            <a:r>
              <a:rPr lang="en-US" sz="1800" dirty="0">
                <a:latin typeface="Gill Sans MT" panose="020B0502020104020203" pitchFamily="34" charset="0"/>
                <a:ea typeface="Calibri" panose="020F0502020204030204" pitchFamily="34" charset="0"/>
                <a:cs typeface="Times New Roman" panose="02020603050405020304" pitchFamily="18" charset="0"/>
              </a:rPr>
              <a:t>Two pixels p and q are connected in set S, if there exists a path between them entirely made up of pixels in S. We can define 4-,8-,m- paths.</a:t>
            </a:r>
          </a:p>
          <a:p>
            <a:r>
              <a:rPr lang="en-US" sz="1800" i="1" dirty="0">
                <a:latin typeface="Gill Sans MT" panose="020B0502020104020203" pitchFamily="34" charset="0"/>
                <a:ea typeface="Calibri" panose="020F0502020204030204" pitchFamily="34" charset="0"/>
                <a:cs typeface="Times New Roman" panose="02020603050405020304" pitchFamily="18" charset="0"/>
              </a:rPr>
              <a:t>Connected Component</a:t>
            </a:r>
            <a:r>
              <a:rPr lang="en-US" sz="1800" dirty="0">
                <a:latin typeface="Gill Sans MT" panose="020B0502020104020203" pitchFamily="34" charset="0"/>
                <a:ea typeface="Calibri" panose="020F0502020204030204" pitchFamily="34" charset="0"/>
                <a:cs typeface="Times New Roman" panose="02020603050405020304" pitchFamily="18" charset="0"/>
              </a:rPr>
              <a:t>: For any pixel p, the set of pixels connected to it in S is called a connected component.</a:t>
            </a:r>
          </a:p>
          <a:p>
            <a:r>
              <a:rPr lang="en-US" sz="1800" i="1" dirty="0">
                <a:latin typeface="Gill Sans MT" panose="020B0502020104020203" pitchFamily="34" charset="0"/>
                <a:ea typeface="Calibri" panose="020F0502020204030204" pitchFamily="34" charset="0"/>
                <a:cs typeface="Times New Roman" panose="02020603050405020304" pitchFamily="18" charset="0"/>
              </a:rPr>
              <a:t>Connected set: </a:t>
            </a:r>
            <a:r>
              <a:rPr lang="en-US" sz="1800" dirty="0">
                <a:latin typeface="Gill Sans MT" panose="020B0502020104020203" pitchFamily="34" charset="0"/>
                <a:ea typeface="Calibri" panose="020F0502020204030204" pitchFamily="34" charset="0"/>
                <a:cs typeface="Times New Roman" panose="02020603050405020304" pitchFamily="18" charset="0"/>
              </a:rPr>
              <a:t>If only one connected component of S is present in an image, then S is called connected set.</a:t>
            </a:r>
          </a:p>
          <a:p>
            <a:r>
              <a:rPr lang="en-US" sz="1800" i="1" dirty="0">
                <a:latin typeface="Gill Sans MT" panose="020B0502020104020203" pitchFamily="34" charset="0"/>
                <a:ea typeface="Calibri" panose="020F0502020204030204" pitchFamily="34" charset="0"/>
                <a:cs typeface="Times New Roman" panose="02020603050405020304" pitchFamily="18" charset="0"/>
              </a:rPr>
              <a:t>Region:  </a:t>
            </a:r>
            <a:r>
              <a:rPr lang="en-US" sz="1800" dirty="0">
                <a:latin typeface="Gill Sans MT" panose="020B0502020104020203" pitchFamily="34" charset="0"/>
                <a:ea typeface="Calibri" panose="020F0502020204030204" pitchFamily="34" charset="0"/>
                <a:cs typeface="Times New Roman" panose="02020603050405020304" pitchFamily="18" charset="0"/>
              </a:rPr>
              <a:t>A region of an image is a subset of pixels that is a connected set. Two regions </a:t>
            </a:r>
            <a:r>
              <a:rPr lang="en-US" sz="1800" dirty="0" err="1">
                <a:latin typeface="Gill Sans MT" panose="020B0502020104020203" pitchFamily="34" charset="0"/>
                <a:ea typeface="Calibri" panose="020F0502020204030204" pitchFamily="34" charset="0"/>
                <a:cs typeface="Times New Roman" panose="02020603050405020304" pitchFamily="18" charset="0"/>
              </a:rPr>
              <a:t>i</a:t>
            </a:r>
            <a:r>
              <a:rPr lang="en-US" sz="1800" dirty="0">
                <a:latin typeface="Gill Sans MT" panose="020B0502020104020203" pitchFamily="34" charset="0"/>
                <a:ea typeface="Calibri" panose="020F0502020204030204" pitchFamily="34" charset="0"/>
                <a:cs typeface="Times New Roman" panose="02020603050405020304" pitchFamily="18" charset="0"/>
              </a:rPr>
              <a:t> and j are adjacent if their union forms a connected set. Regions that are not adjacent are called disjoint. Usually 4-,8- adjacency is used.</a:t>
            </a:r>
          </a:p>
          <a:p>
            <a:endParaRPr lang="en-US" sz="1800" dirty="0">
              <a:latin typeface="Gill Sans MT" panose="020B0502020104020203" pitchFamily="34" charset="0"/>
              <a:ea typeface="Calibri" panose="020F0502020204030204" pitchFamily="34" charset="0"/>
              <a:cs typeface="Times New Roman" panose="02020603050405020304" pitchFamily="18" charset="0"/>
            </a:endParaRPr>
          </a:p>
          <a:p>
            <a:endParaRPr lang="en-IN" sz="1800" dirty="0">
              <a:latin typeface="Gill Sans MT" panose="020B0502020104020203" pitchFamily="34" charset="0"/>
              <a:ea typeface="Calibri" panose="020F0502020204030204" pitchFamily="34" charset="0"/>
              <a:cs typeface="Times New Roman" panose="02020603050405020304" pitchFamily="18" charset="0"/>
            </a:endParaRPr>
          </a:p>
        </p:txBody>
      </p:sp>
      <p:sp>
        <p:nvSpPr>
          <p:cNvPr id="6" name="Title 40">
            <a:extLst>
              <a:ext uri="{FF2B5EF4-FFF2-40B4-BE49-F238E27FC236}">
                <a16:creationId xmlns:a16="http://schemas.microsoft.com/office/drawing/2014/main" id="{E0F196F6-679B-3E0A-A9CB-B18A322CBAA7}"/>
              </a:ext>
            </a:extLst>
          </p:cNvPr>
          <p:cNvSpPr txBox="1">
            <a:spLocks/>
          </p:cNvSpPr>
          <p:nvPr/>
        </p:nvSpPr>
        <p:spPr>
          <a:xfrm>
            <a:off x="-543492" y="695526"/>
            <a:ext cx="8177464" cy="583800"/>
          </a:xfrm>
          <a:prstGeom prst="rect">
            <a:avLst/>
          </a:prstGeom>
        </p:spPr>
        <p:txBody>
          <a:bodyPr vert="horz" lIns="91440" tIns="45720" rIns="91440" bIns="45720" rtlCol="0" anchor="b">
            <a:no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US" sz="2400">
                <a:solidFill>
                  <a:schemeClr val="accent1"/>
                </a:solidFill>
                <a:latin typeface="Broadway" panose="04040905080B02020502" pitchFamily="82" charset="0"/>
              </a:rPr>
              <a:t>Other Relationship</a:t>
            </a:r>
            <a:r>
              <a:rPr lang="en-US" sz="2400" dirty="0">
                <a:solidFill>
                  <a:schemeClr val="accent1"/>
                </a:solidFill>
                <a:latin typeface="Broadway" panose="04040905080B02020502" pitchFamily="82" charset="0"/>
              </a:rPr>
              <a:t>s</a:t>
            </a:r>
            <a:r>
              <a:rPr lang="en-US" sz="2400">
                <a:solidFill>
                  <a:schemeClr val="accent1"/>
                </a:solidFill>
                <a:latin typeface="Broadway" panose="04040905080B02020502" pitchFamily="82" charset="0"/>
              </a:rPr>
              <a:t> </a:t>
            </a:r>
            <a:r>
              <a:rPr lang="en-US" sz="2400" dirty="0">
                <a:solidFill>
                  <a:schemeClr val="accent1"/>
                </a:solidFill>
                <a:latin typeface="Broadway" panose="04040905080B02020502" pitchFamily="82" charset="0"/>
              </a:rPr>
              <a:t>of pixel</a:t>
            </a:r>
          </a:p>
        </p:txBody>
      </p:sp>
    </p:spTree>
    <p:extLst>
      <p:ext uri="{BB962C8B-B14F-4D97-AF65-F5344CB8AC3E}">
        <p14:creationId xmlns:p14="http://schemas.microsoft.com/office/powerpoint/2010/main" val="3398748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2D73A5-4430-0F47-84CE-C3324CEBA797}"/>
              </a:ext>
            </a:extLst>
          </p:cNvPr>
          <p:cNvSpPr>
            <a:spLocks noGrp="1"/>
          </p:cNvSpPr>
          <p:nvPr>
            <p:ph type="ctrTitle"/>
          </p:nvPr>
        </p:nvSpPr>
        <p:spPr/>
        <p:txBody>
          <a:bodyPr/>
          <a:lstStyle/>
          <a:p>
            <a:r>
              <a:rPr lang="en-US" dirty="0"/>
              <a:t>Title</a:t>
            </a:r>
          </a:p>
        </p:txBody>
      </p:sp>
      <p:sp>
        <p:nvSpPr>
          <p:cNvPr id="5" name="Subtitle 4">
            <a:extLst>
              <a:ext uri="{FF2B5EF4-FFF2-40B4-BE49-F238E27FC236}">
                <a16:creationId xmlns:a16="http://schemas.microsoft.com/office/drawing/2014/main" id="{9107CE13-DFD5-424B-B4BF-ADF75F3976E0}"/>
              </a:ext>
            </a:extLst>
          </p:cNvPr>
          <p:cNvSpPr>
            <a:spLocks noGrp="1"/>
          </p:cNvSpPr>
          <p:nvPr>
            <p:ph type="subTitle" idx="1"/>
          </p:nvPr>
        </p:nvSpPr>
        <p:spPr/>
        <p:txBody>
          <a:bodyPr/>
          <a:lstStyle/>
          <a:p>
            <a:r>
              <a:rPr lang="en-US" altLang="ja-JP" dirty="0"/>
              <a:t>Subtitle</a:t>
            </a:r>
            <a:endParaRPr lang="ja-JP" altLang="en-US" dirty="0"/>
          </a:p>
        </p:txBody>
      </p:sp>
      <p:pic>
        <p:nvPicPr>
          <p:cNvPr id="2" name="Picture 1">
            <a:extLst>
              <a:ext uri="{FF2B5EF4-FFF2-40B4-BE49-F238E27FC236}">
                <a16:creationId xmlns:a16="http://schemas.microsoft.com/office/drawing/2014/main" id="{13F0D630-E2F9-AE46-D1A5-1F64CF77C2B7}"/>
              </a:ext>
            </a:extLst>
          </p:cNvPr>
          <p:cNvPicPr>
            <a:picLocks noChangeAspect="1"/>
          </p:cNvPicPr>
          <p:nvPr/>
        </p:nvPicPr>
        <p:blipFill>
          <a:blip r:embed="rId2"/>
          <a:stretch>
            <a:fillRect/>
          </a:stretch>
        </p:blipFill>
        <p:spPr>
          <a:xfrm>
            <a:off x="715814" y="583691"/>
            <a:ext cx="10760372" cy="5768983"/>
          </a:xfrm>
          <a:prstGeom prst="rect">
            <a:avLst/>
          </a:prstGeom>
        </p:spPr>
      </p:pic>
      <p:sp>
        <p:nvSpPr>
          <p:cNvPr id="8" name="Content Placeholder 2">
            <a:extLst>
              <a:ext uri="{FF2B5EF4-FFF2-40B4-BE49-F238E27FC236}">
                <a16:creationId xmlns:a16="http://schemas.microsoft.com/office/drawing/2014/main" id="{BC054E1C-958B-39CD-BFE1-594CC85E66E1}"/>
              </a:ext>
            </a:extLst>
          </p:cNvPr>
          <p:cNvSpPr txBox="1">
            <a:spLocks/>
          </p:cNvSpPr>
          <p:nvPr/>
        </p:nvSpPr>
        <p:spPr>
          <a:xfrm>
            <a:off x="951842" y="1426391"/>
            <a:ext cx="10430032" cy="2443966"/>
          </a:xfrm>
          <a:prstGeom prst="rect">
            <a:avLst/>
          </a:prstGeom>
        </p:spPr>
        <p:txBody>
          <a:bodyPr>
            <a:no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Gill Sans MT" panose="020B0502020104020203" pitchFamily="34" charset="0"/>
                <a:ea typeface="Calibri" panose="020F0502020204030204" pitchFamily="34" charset="0"/>
                <a:cs typeface="Times New Roman" panose="02020603050405020304" pitchFamily="18" charset="0"/>
              </a:rPr>
              <a:t>Complement: If we take set of all pixels in an image as universal set, then complement of a region R is the set of pixels that are in universal set but not in R. The points in R are called foreground and the ones present in complement the background</a:t>
            </a:r>
          </a:p>
          <a:p>
            <a:r>
              <a:rPr lang="en-US" sz="1800" dirty="0">
                <a:latin typeface="Gill Sans MT" panose="020B0502020104020203" pitchFamily="34" charset="0"/>
                <a:ea typeface="Calibri" panose="020F0502020204030204" pitchFamily="34" charset="0"/>
                <a:cs typeface="Times New Roman" panose="02020603050405020304" pitchFamily="18" charset="0"/>
              </a:rPr>
              <a:t>Boundary or contour: The set of pixels in R that have at least one background neighbor. Usually 8-adjacency is used. This border is also called inner border and the corresponding border in the background is called outer border.</a:t>
            </a:r>
          </a:p>
          <a:p>
            <a:r>
              <a:rPr lang="en-US" sz="1800" dirty="0">
                <a:latin typeface="Gill Sans MT" panose="020B0502020104020203" pitchFamily="34" charset="0"/>
                <a:ea typeface="Calibri" panose="020F0502020204030204" pitchFamily="34" charset="0"/>
                <a:cs typeface="Times New Roman" panose="02020603050405020304" pitchFamily="18" charset="0"/>
              </a:rPr>
              <a:t>The concept of edge is context-dependent and it doesn’t have a “global” definition like the above terms have.</a:t>
            </a:r>
            <a:endParaRPr lang="en-IN" sz="1800" dirty="0">
              <a:latin typeface="Gill Sans MT" panose="020B0502020104020203" pitchFamily="34" charset="0"/>
              <a:ea typeface="Calibri" panose="020F0502020204030204" pitchFamily="34" charset="0"/>
              <a:cs typeface="Times New Roman" panose="02020603050405020304" pitchFamily="18" charset="0"/>
            </a:endParaRPr>
          </a:p>
        </p:txBody>
      </p:sp>
      <p:sp>
        <p:nvSpPr>
          <p:cNvPr id="6" name="Title 40">
            <a:extLst>
              <a:ext uri="{FF2B5EF4-FFF2-40B4-BE49-F238E27FC236}">
                <a16:creationId xmlns:a16="http://schemas.microsoft.com/office/drawing/2014/main" id="{E0F196F6-679B-3E0A-A9CB-B18A322CBAA7}"/>
              </a:ext>
            </a:extLst>
          </p:cNvPr>
          <p:cNvSpPr txBox="1">
            <a:spLocks/>
          </p:cNvSpPr>
          <p:nvPr/>
        </p:nvSpPr>
        <p:spPr>
          <a:xfrm>
            <a:off x="-543492" y="695526"/>
            <a:ext cx="8177464" cy="583800"/>
          </a:xfrm>
          <a:prstGeom prst="rect">
            <a:avLst/>
          </a:prstGeom>
        </p:spPr>
        <p:txBody>
          <a:bodyPr vert="horz" lIns="91440" tIns="45720" rIns="91440" bIns="45720" rtlCol="0" anchor="b">
            <a:no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US" sz="2400">
                <a:solidFill>
                  <a:schemeClr val="accent1"/>
                </a:solidFill>
                <a:latin typeface="Broadway" panose="04040905080B02020502" pitchFamily="82" charset="0"/>
              </a:rPr>
              <a:t>Other Relationship</a:t>
            </a:r>
            <a:r>
              <a:rPr lang="en-US" sz="2400" dirty="0">
                <a:solidFill>
                  <a:schemeClr val="accent1"/>
                </a:solidFill>
                <a:latin typeface="Broadway" panose="04040905080B02020502" pitchFamily="82" charset="0"/>
              </a:rPr>
              <a:t>s</a:t>
            </a:r>
            <a:r>
              <a:rPr lang="en-US" sz="2400">
                <a:solidFill>
                  <a:schemeClr val="accent1"/>
                </a:solidFill>
                <a:latin typeface="Broadway" panose="04040905080B02020502" pitchFamily="82" charset="0"/>
              </a:rPr>
              <a:t> </a:t>
            </a:r>
            <a:r>
              <a:rPr lang="en-US" sz="2400" dirty="0">
                <a:solidFill>
                  <a:schemeClr val="accent1"/>
                </a:solidFill>
                <a:latin typeface="Broadway" panose="04040905080B02020502" pitchFamily="82" charset="0"/>
              </a:rPr>
              <a:t>of pixel</a:t>
            </a:r>
          </a:p>
        </p:txBody>
      </p:sp>
    </p:spTree>
    <p:extLst>
      <p:ext uri="{BB962C8B-B14F-4D97-AF65-F5344CB8AC3E}">
        <p14:creationId xmlns:p14="http://schemas.microsoft.com/office/powerpoint/2010/main" val="3732913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BEB4A2F2-C07F-67E9-9BF2-00F7430C2528}"/>
              </a:ext>
            </a:extLst>
          </p:cNvPr>
          <p:cNvSpPr>
            <a:spLocks noGrp="1"/>
          </p:cNvSpPr>
          <p:nvPr>
            <p:ph type="ctrTitle"/>
          </p:nvPr>
        </p:nvSpPr>
        <p:spPr>
          <a:xfrm>
            <a:off x="40105" y="2933789"/>
            <a:ext cx="12111789" cy="1220477"/>
          </a:xfrm>
        </p:spPr>
        <p:txBody>
          <a:bodyPr>
            <a:noAutofit/>
          </a:bodyPr>
          <a:lstStyle/>
          <a:p>
            <a:r>
              <a:rPr lang="en-IN" dirty="0">
                <a:gradFill flip="none" rotWithShape="1">
                  <a:gsLst>
                    <a:gs pos="0">
                      <a:srgbClr val="60AEE2">
                        <a:shade val="30000"/>
                        <a:satMod val="115000"/>
                      </a:srgbClr>
                    </a:gs>
                    <a:gs pos="50000">
                      <a:srgbClr val="60AEE2">
                        <a:shade val="67500"/>
                        <a:satMod val="115000"/>
                      </a:srgbClr>
                    </a:gs>
                    <a:gs pos="100000">
                      <a:srgbClr val="60AEE2">
                        <a:shade val="100000"/>
                        <a:satMod val="115000"/>
                      </a:srgbClr>
                    </a:gs>
                  </a:gsLst>
                  <a:lin ang="2700000" scaled="1"/>
                  <a:tileRect/>
                </a:gradFill>
                <a:latin typeface="Broadway" panose="04040905080B02020502" pitchFamily="82" charset="0"/>
              </a:rPr>
              <a:t>Thank You</a:t>
            </a:r>
          </a:p>
        </p:txBody>
      </p:sp>
    </p:spTree>
    <p:extLst>
      <p:ext uri="{BB962C8B-B14F-4D97-AF65-F5344CB8AC3E}">
        <p14:creationId xmlns:p14="http://schemas.microsoft.com/office/powerpoint/2010/main" val="3802689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A5E98F-6D9E-BB48-6A43-6074D1170D35}"/>
              </a:ext>
            </a:extLst>
          </p:cNvPr>
          <p:cNvPicPr>
            <a:picLocks noChangeAspect="1"/>
          </p:cNvPicPr>
          <p:nvPr/>
        </p:nvPicPr>
        <p:blipFill>
          <a:blip r:embed="rId2"/>
          <a:stretch>
            <a:fillRect/>
          </a:stretch>
        </p:blipFill>
        <p:spPr>
          <a:xfrm>
            <a:off x="715814" y="639838"/>
            <a:ext cx="10760372" cy="5768983"/>
          </a:xfrm>
          <a:prstGeom prst="rect">
            <a:avLst/>
          </a:prstGeom>
        </p:spPr>
      </p:pic>
      <p:sp>
        <p:nvSpPr>
          <p:cNvPr id="9" name="Title 1">
            <a:extLst>
              <a:ext uri="{FF2B5EF4-FFF2-40B4-BE49-F238E27FC236}">
                <a16:creationId xmlns:a16="http://schemas.microsoft.com/office/drawing/2014/main" id="{B674B564-1EE6-C385-CF72-E994496F64CA}"/>
              </a:ext>
            </a:extLst>
          </p:cNvPr>
          <p:cNvSpPr>
            <a:spLocks noGrp="1"/>
          </p:cNvSpPr>
          <p:nvPr>
            <p:ph type="title"/>
          </p:nvPr>
        </p:nvSpPr>
        <p:spPr>
          <a:xfrm>
            <a:off x="1017407" y="376237"/>
            <a:ext cx="10515600" cy="1612984"/>
          </a:xfrm>
        </p:spPr>
        <p:txBody>
          <a:bodyPr/>
          <a:lstStyle/>
          <a:p>
            <a:r>
              <a:rPr lang="en-IN" dirty="0">
                <a:latin typeface="Broadway" panose="04040905080B02020502" pitchFamily="82" charset="0"/>
              </a:rPr>
              <a:t>Structure of a human eye:</a:t>
            </a:r>
          </a:p>
        </p:txBody>
      </p:sp>
      <p:sp>
        <p:nvSpPr>
          <p:cNvPr id="10" name="Content Placeholder 2">
            <a:extLst>
              <a:ext uri="{FF2B5EF4-FFF2-40B4-BE49-F238E27FC236}">
                <a16:creationId xmlns:a16="http://schemas.microsoft.com/office/drawing/2014/main" id="{92137480-7B39-2BE1-6815-12A01575AB9E}"/>
              </a:ext>
            </a:extLst>
          </p:cNvPr>
          <p:cNvSpPr txBox="1">
            <a:spLocks/>
          </p:cNvSpPr>
          <p:nvPr/>
        </p:nvSpPr>
        <p:spPr>
          <a:xfrm>
            <a:off x="838200" y="1475874"/>
            <a:ext cx="10524344" cy="4701089"/>
          </a:xfrm>
          <a:prstGeom prst="rect">
            <a:avLst/>
          </a:prstGeom>
        </p:spPr>
        <p:txBody>
          <a:bodyPr>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latin typeface="Gill Sans MT" panose="020B0502020104020203" pitchFamily="34" charset="0"/>
                <a:ea typeface="Calibri" panose="020F0502020204030204" pitchFamily="34" charset="0"/>
                <a:cs typeface="Times New Roman" panose="02020603050405020304" pitchFamily="18" charset="0"/>
              </a:rPr>
              <a:t>The choroid, which lies below sclera, is heavily pigmented. Hence it helps reduce the amount of extraneous light entering the eye. At its anterior extreme, the choroid is divided into the</a:t>
            </a:r>
            <a:r>
              <a:rPr lang="en-IN" sz="1800" i="1" dirty="0">
                <a:latin typeface="Gill Sans MT" panose="020B0502020104020203" pitchFamily="34" charset="0"/>
                <a:ea typeface="Calibri" panose="020F0502020204030204" pitchFamily="34" charset="0"/>
                <a:cs typeface="Times New Roman" panose="02020603050405020304" pitchFamily="18" charset="0"/>
              </a:rPr>
              <a:t> ciliary body </a:t>
            </a:r>
            <a:r>
              <a:rPr lang="en-IN" sz="1800" dirty="0">
                <a:latin typeface="Gill Sans MT" panose="020B0502020104020203" pitchFamily="34" charset="0"/>
                <a:ea typeface="Calibri" panose="020F0502020204030204" pitchFamily="34" charset="0"/>
                <a:cs typeface="Times New Roman" panose="02020603050405020304" pitchFamily="18" charset="0"/>
              </a:rPr>
              <a:t>and the </a:t>
            </a:r>
            <a:r>
              <a:rPr lang="en-IN" sz="1800" i="1" dirty="0">
                <a:latin typeface="Gill Sans MT" panose="020B0502020104020203" pitchFamily="34" charset="0"/>
                <a:ea typeface="Calibri" panose="020F0502020204030204" pitchFamily="34" charset="0"/>
                <a:cs typeface="Times New Roman" panose="02020603050405020304" pitchFamily="18" charset="0"/>
              </a:rPr>
              <a:t>iris</a:t>
            </a:r>
            <a:r>
              <a:rPr lang="en-IN" sz="1800" dirty="0">
                <a:latin typeface="Gill Sans MT" panose="020B0502020104020203" pitchFamily="34" charset="0"/>
                <a:ea typeface="Calibri" panose="020F0502020204030204" pitchFamily="34" charset="0"/>
                <a:cs typeface="Times New Roman" panose="02020603050405020304" pitchFamily="18" charset="0"/>
              </a:rPr>
              <a:t>. Iris is the central opening, which varies the diameter of opening from 2mm to 8mm, hence controlling the amount of light entering the eye.</a:t>
            </a:r>
          </a:p>
          <a:p>
            <a:r>
              <a:rPr lang="en-IN" sz="1800" dirty="0">
                <a:latin typeface="Gill Sans MT" panose="020B0502020104020203" pitchFamily="34" charset="0"/>
                <a:ea typeface="Calibri" panose="020F0502020204030204" pitchFamily="34" charset="0"/>
                <a:cs typeface="Times New Roman" panose="02020603050405020304" pitchFamily="18" charset="0"/>
              </a:rPr>
              <a:t>The </a:t>
            </a:r>
            <a:r>
              <a:rPr lang="en-IN" sz="1800" i="1" dirty="0">
                <a:latin typeface="Gill Sans MT" panose="020B0502020104020203" pitchFamily="34" charset="0"/>
                <a:ea typeface="Calibri" panose="020F0502020204030204" pitchFamily="34" charset="0"/>
                <a:cs typeface="Times New Roman" panose="02020603050405020304" pitchFamily="18" charset="0"/>
              </a:rPr>
              <a:t>lens </a:t>
            </a:r>
            <a:r>
              <a:rPr lang="en-IN" sz="1800" dirty="0">
                <a:latin typeface="Gill Sans MT" panose="020B0502020104020203" pitchFamily="34" charset="0"/>
                <a:ea typeface="Calibri" panose="020F0502020204030204" pitchFamily="34" charset="0"/>
                <a:cs typeface="Times New Roman" panose="02020603050405020304" pitchFamily="18" charset="0"/>
              </a:rPr>
              <a:t>consists of concentric layers of fibrous cells, and is suspended by fibres attached to the ciliary body.</a:t>
            </a:r>
          </a:p>
          <a:p>
            <a:r>
              <a:rPr lang="en-IN" sz="1800" dirty="0">
                <a:latin typeface="Gill Sans MT" panose="020B0502020104020203" pitchFamily="34" charset="0"/>
                <a:ea typeface="Calibri" panose="020F0502020204030204" pitchFamily="34" charset="0"/>
                <a:cs typeface="Times New Roman" panose="02020603050405020304" pitchFamily="18" charset="0"/>
              </a:rPr>
              <a:t>The </a:t>
            </a:r>
            <a:r>
              <a:rPr lang="en-IN" sz="1800" i="1" dirty="0">
                <a:latin typeface="Gill Sans MT" panose="020B0502020104020203" pitchFamily="34" charset="0"/>
                <a:ea typeface="Calibri" panose="020F0502020204030204" pitchFamily="34" charset="0"/>
                <a:cs typeface="Times New Roman" panose="02020603050405020304" pitchFamily="18" charset="0"/>
              </a:rPr>
              <a:t>retina </a:t>
            </a:r>
            <a:r>
              <a:rPr lang="en-IN" sz="1800" dirty="0">
                <a:latin typeface="Gill Sans MT" panose="020B0502020104020203" pitchFamily="34" charset="0"/>
                <a:ea typeface="Calibri" panose="020F0502020204030204" pitchFamily="34" charset="0"/>
                <a:cs typeface="Times New Roman" panose="02020603050405020304" pitchFamily="18" charset="0"/>
              </a:rPr>
              <a:t>is the innermost membrane which lines the inside of the wall’s entire posterior portion. When the eye is focused, light from object is imaged on the retina. The vision is through two receptors: </a:t>
            </a:r>
            <a:r>
              <a:rPr lang="en-IN" sz="1800" i="1" dirty="0">
                <a:latin typeface="Gill Sans MT" panose="020B0502020104020203" pitchFamily="34" charset="0"/>
                <a:ea typeface="Calibri" panose="020F0502020204030204" pitchFamily="34" charset="0"/>
                <a:cs typeface="Times New Roman" panose="02020603050405020304" pitchFamily="18" charset="0"/>
              </a:rPr>
              <a:t>cones </a:t>
            </a:r>
            <a:r>
              <a:rPr lang="en-IN" sz="1800" dirty="0">
                <a:latin typeface="Gill Sans MT" panose="020B0502020104020203" pitchFamily="34" charset="0"/>
                <a:ea typeface="Calibri" panose="020F0502020204030204" pitchFamily="34" charset="0"/>
                <a:cs typeface="Times New Roman" panose="02020603050405020304" pitchFamily="18" charset="0"/>
              </a:rPr>
              <a:t>and </a:t>
            </a:r>
            <a:r>
              <a:rPr lang="en-IN" sz="1800" i="1" dirty="0">
                <a:latin typeface="Gill Sans MT" panose="020B0502020104020203" pitchFamily="34" charset="0"/>
                <a:ea typeface="Calibri" panose="020F0502020204030204" pitchFamily="34" charset="0"/>
                <a:cs typeface="Times New Roman" panose="02020603050405020304" pitchFamily="18" charset="0"/>
              </a:rPr>
              <a:t>rods.</a:t>
            </a:r>
            <a:r>
              <a:rPr lang="en-IN" sz="1800" dirty="0">
                <a:latin typeface="Gill Sans MT" panose="020B0502020104020203" pitchFamily="34" charset="0"/>
                <a:ea typeface="Calibri" panose="020F0502020204030204" pitchFamily="34" charset="0"/>
                <a:cs typeface="Times New Roman" panose="02020603050405020304" pitchFamily="18" charset="0"/>
              </a:rPr>
              <a:t> </a:t>
            </a:r>
          </a:p>
          <a:p>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68988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2E024-18A9-C6A5-F6D8-1DFCA4EFFBF8}"/>
              </a:ext>
            </a:extLst>
          </p:cNvPr>
          <p:cNvSpPr>
            <a:spLocks noGrp="1"/>
          </p:cNvSpPr>
          <p:nvPr>
            <p:ph type="title"/>
          </p:nvPr>
        </p:nvSpPr>
        <p:spPr>
          <a:xfrm>
            <a:off x="838200" y="552700"/>
            <a:ext cx="10515600" cy="923174"/>
          </a:xfrm>
        </p:spPr>
        <p:txBody>
          <a:bodyPr/>
          <a:lstStyle/>
          <a:p>
            <a:r>
              <a:rPr lang="en-IN" dirty="0">
                <a:latin typeface="Broadway" panose="04040905080B02020502" pitchFamily="82" charset="0"/>
              </a:rPr>
              <a:t>Structure of a human eye: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838200" y="1475874"/>
                <a:ext cx="10524344" cy="4701089"/>
              </a:xfrm>
            </p:spPr>
            <p:txBody>
              <a:bodyPr>
                <a:normAutofit/>
              </a:bodyPr>
              <a:lstStyle/>
              <a:p>
                <a:r>
                  <a:rPr lang="en-IN" sz="1800" dirty="0">
                    <a:effectLst/>
                    <a:latin typeface="Gill Sans MT" panose="020B0502020104020203" pitchFamily="34" charset="0"/>
                    <a:ea typeface="Calibri" panose="020F0502020204030204" pitchFamily="34" charset="0"/>
                    <a:cs typeface="Times New Roman" panose="02020603050405020304" pitchFamily="18" charset="0"/>
                  </a:rPr>
                  <a:t>Cones, which are </a:t>
                </a:r>
                <a:r>
                  <a:rPr lang="en-IN" sz="1800" dirty="0">
                    <a:latin typeface="Gill Sans MT" panose="020B0502020104020203" pitchFamily="34" charset="0"/>
                    <a:ea typeface="Calibri" panose="020F0502020204030204" pitchFamily="34" charset="0"/>
                    <a:cs typeface="Times New Roman" panose="02020603050405020304" pitchFamily="18" charset="0"/>
                  </a:rPr>
                  <a:t>6-7 million in number, are highly sensitive to colour. Humans can resolve fine details because each cone is connected to its own nerve end. Cone vision is also called photopic or bright-light vision.</a:t>
                </a:r>
              </a:p>
              <a:p>
                <a:r>
                  <a:rPr lang="en-IN" sz="1800" dirty="0">
                    <a:latin typeface="Gill Sans MT" panose="020B0502020104020203" pitchFamily="34" charset="0"/>
                    <a:ea typeface="Calibri" panose="020F0502020204030204" pitchFamily="34" charset="0"/>
                    <a:cs typeface="Times New Roman" panose="02020603050405020304" pitchFamily="18" charset="0"/>
                  </a:rPr>
                  <a:t>Rods, which are 75 to 150 million in number, are distributed over a larger area and several rods are connected to the same nerve. Hence, the amount of detail discernible by these receptors is comparatively lesser. Rod vision is also called the scotopic or dim-light vision.</a:t>
                </a:r>
              </a:p>
              <a:p>
                <a:r>
                  <a:rPr lang="en-IN" sz="1800" dirty="0">
                    <a:effectLst/>
                    <a:latin typeface="Gill Sans MT" panose="020B0502020104020203" pitchFamily="34" charset="0"/>
                    <a:ea typeface="Calibri" panose="020F0502020204030204" pitchFamily="34" charset="0"/>
                    <a:cs typeface="Times New Roman" panose="02020603050405020304" pitchFamily="18" charset="0"/>
                  </a:rPr>
                  <a:t>They ar</a:t>
                </a:r>
                <a:r>
                  <a:rPr lang="en-IN" sz="1800" dirty="0">
                    <a:latin typeface="Gill Sans MT" panose="020B0502020104020203" pitchFamily="34" charset="0"/>
                    <a:ea typeface="Calibri" panose="020F0502020204030204" pitchFamily="34" charset="0"/>
                    <a:cs typeface="Times New Roman" panose="02020603050405020304" pitchFamily="18" charset="0"/>
                  </a:rPr>
                  <a:t>e not involved in colour vision and are sensitive to low levels of illumination.</a:t>
                </a:r>
              </a:p>
              <a:p>
                <a:r>
                  <a:rPr lang="en-IN" sz="1800" dirty="0">
                    <a:effectLst/>
                    <a:latin typeface="Gill Sans MT" panose="020B0502020104020203" pitchFamily="34" charset="0"/>
                    <a:ea typeface="Calibri" panose="020F0502020204030204" pitchFamily="34" charset="0"/>
                    <a:cs typeface="Times New Roman" panose="02020603050405020304" pitchFamily="18" charset="0"/>
                  </a:rPr>
                  <a:t>The density of cones in the </a:t>
                </a:r>
                <a:r>
                  <a:rPr lang="en-IN" sz="1800" i="1" dirty="0">
                    <a:effectLst/>
                    <a:latin typeface="Gill Sans MT" panose="020B0502020104020203" pitchFamily="34" charset="0"/>
                    <a:ea typeface="Calibri" panose="020F0502020204030204" pitchFamily="34" charset="0"/>
                    <a:cs typeface="Times New Roman" panose="02020603050405020304" pitchFamily="18" charset="0"/>
                  </a:rPr>
                  <a:t>fovea</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 is </a:t>
                </a:r>
                <a:r>
                  <a:rPr lang="en-IN" sz="1800" dirty="0">
                    <a:latin typeface="Gill Sans MT" panose="020B0502020104020203" pitchFamily="34" charset="0"/>
                    <a:ea typeface="Calibri" panose="020F0502020204030204" pitchFamily="34" charset="0"/>
                    <a:cs typeface="Times New Roman" panose="02020603050405020304" pitchFamily="18" charset="0"/>
                  </a:rPr>
                  <a:t>on the order of 150,000 elements per </a:t>
                </a:r>
                <a14:m>
                  <m:oMath xmlns:m="http://schemas.openxmlformats.org/officeDocument/2006/math">
                    <m:sSup>
                      <m:sSupPr>
                        <m:ctrlPr>
                          <a:rPr lang="en-IN" sz="1800" i="1" smtClean="0">
                            <a:latin typeface="Cambria Math" panose="02040503050406030204" pitchFamily="18" charset="0"/>
                            <a:ea typeface="Calibri" panose="020F0502020204030204" pitchFamily="34" charset="0"/>
                            <a:cs typeface="Times New Roman" panose="02020603050405020304" pitchFamily="18" charset="0"/>
                          </a:rPr>
                        </m:ctrlPr>
                      </m:sSupPr>
                      <m:e>
                        <m:r>
                          <a:rPr lang="en-IN" sz="1800" b="0" i="1" smtClean="0">
                            <a:latin typeface="Cambria Math" panose="02040503050406030204" pitchFamily="18" charset="0"/>
                            <a:ea typeface="Calibri" panose="020F0502020204030204" pitchFamily="34" charset="0"/>
                            <a:cs typeface="Times New Roman" panose="02020603050405020304" pitchFamily="18" charset="0"/>
                          </a:rPr>
                          <m:t>𝑚𝑚</m:t>
                        </m:r>
                      </m:e>
                      <m:sup>
                        <m:r>
                          <a:rPr lang="en-IN" sz="1800" i="1" smtClean="0">
                            <a:latin typeface="Cambria Math" panose="02040503050406030204" pitchFamily="18" charset="0"/>
                            <a:ea typeface="Calibri" panose="020F0502020204030204" pitchFamily="34" charset="0"/>
                            <a:cs typeface="Times New Roman" panose="02020603050405020304" pitchFamily="18" charset="0"/>
                          </a:rPr>
                          <m:t>2</m:t>
                        </m:r>
                      </m:sup>
                    </m:sSup>
                  </m:oMath>
                </a14:m>
                <a:r>
                  <a:rPr lang="en-IN" sz="1800" dirty="0">
                    <a:latin typeface="Gill Sans MT" panose="020B0502020104020203" pitchFamily="34" charset="0"/>
                    <a:ea typeface="Calibri" panose="020F0502020204030204" pitchFamily="34" charset="0"/>
                    <a:cs typeface="Times New Roman" panose="02020603050405020304" pitchFamily="18" charset="0"/>
                  </a:rPr>
                  <a:t>, which is now lesser than what today’s modern electronic imaging chips are capable.</a:t>
                </a:r>
              </a:p>
            </p:txBody>
          </p:sp>
        </mc:Choice>
        <mc:Fallback xmlns="">
          <p:sp>
            <p:nvSpPr>
              <p:cNvPr id="3" name="Content Placeholder 2">
                <a:extLst>
                  <a:ext uri="{FF2B5EF4-FFF2-40B4-BE49-F238E27FC236}">
                    <a16:creationId xmlns:a16="http://schemas.microsoft.com/office/drawing/2014/main" id="{CF10C826-9341-0E35-46CE-1F8392E76EDC}"/>
                  </a:ext>
                </a:extLst>
              </p:cNvPr>
              <p:cNvSpPr>
                <a:spLocks noGrp="1" noRot="1" noChangeAspect="1" noMove="1" noResize="1" noEditPoints="1" noAdjustHandles="1" noChangeArrowheads="1" noChangeShapeType="1" noTextEdit="1"/>
              </p:cNvSpPr>
              <p:nvPr>
                <p:ph sz="quarter" idx="10"/>
              </p:nvPr>
            </p:nvSpPr>
            <p:spPr>
              <a:xfrm>
                <a:off x="838200" y="1475874"/>
                <a:ext cx="10524344" cy="4701089"/>
              </a:xfrm>
              <a:blipFill>
                <a:blip r:embed="rId2"/>
                <a:stretch>
                  <a:fillRect l="-406" r="-753"/>
                </a:stretch>
              </a:blipFill>
            </p:spPr>
            <p:txBody>
              <a:bodyPr/>
              <a:lstStyle/>
              <a:p>
                <a:r>
                  <a:rPr lang="en-IN">
                    <a:noFill/>
                  </a:rPr>
                  <a:t> </a:t>
                </a:r>
              </a:p>
            </p:txBody>
          </p:sp>
        </mc:Fallback>
      </mc:AlternateContent>
    </p:spTree>
    <p:extLst>
      <p:ext uri="{BB962C8B-B14F-4D97-AF65-F5344CB8AC3E}">
        <p14:creationId xmlns:p14="http://schemas.microsoft.com/office/powerpoint/2010/main" val="3613843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2E024-18A9-C6A5-F6D8-1DFCA4EFFBF8}"/>
              </a:ext>
            </a:extLst>
          </p:cNvPr>
          <p:cNvSpPr>
            <a:spLocks noGrp="1"/>
          </p:cNvSpPr>
          <p:nvPr>
            <p:ph type="title"/>
          </p:nvPr>
        </p:nvSpPr>
        <p:spPr>
          <a:xfrm>
            <a:off x="838200" y="552700"/>
            <a:ext cx="10515600" cy="923174"/>
          </a:xfrm>
        </p:spPr>
        <p:txBody>
          <a:bodyPr/>
          <a:lstStyle/>
          <a:p>
            <a:r>
              <a:rPr lang="en-IN" sz="2800" dirty="0">
                <a:latin typeface="Broadway" panose="04040905080B02020502" pitchFamily="82" charset="0"/>
              </a:rPr>
              <a:t>Image formation in the eye</a:t>
            </a:r>
          </a:p>
        </p:txBody>
      </p:sp>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829456" y="1411705"/>
            <a:ext cx="10524344" cy="4701089"/>
          </a:xfrm>
        </p:spPr>
        <p:txBody>
          <a:bodyPr>
            <a:normAutofit/>
          </a:bodyPr>
          <a:lstStyle/>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In ordinary photographic camera, the lens has fixed focal length, and focusing at different distances is done by varyin</a:t>
            </a:r>
            <a:r>
              <a:rPr lang="en-IN" sz="1800" dirty="0">
                <a:latin typeface="Gill Sans MT" panose="020B0502020104020203" pitchFamily="34" charset="0"/>
                <a:ea typeface="Calibri" panose="020F0502020204030204" pitchFamily="34" charset="0"/>
                <a:cs typeface="Times New Roman" panose="02020603050405020304" pitchFamily="18" charset="0"/>
              </a:rPr>
              <a:t>g the distance between the lens and the imaging plane. The eye does the exact opposite. The distance between the lens and the retina remains constant, but rather the focal length of the lens is changed through the contraction and relaxation of the lens by the ciliary muscles. The range of focal length approximately varies from 14mm to 17mm, where the latter takes place when focused at distances greater than about 3m.</a:t>
            </a:r>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p:txBody>
      </p:sp>
      <p:pic>
        <p:nvPicPr>
          <p:cNvPr id="2050" name="Picture 2" descr="4. Explain about elements of visual perception. | Legend Techz">
            <a:extLst>
              <a:ext uri="{FF2B5EF4-FFF2-40B4-BE49-F238E27FC236}">
                <a16:creationId xmlns:a16="http://schemas.microsoft.com/office/drawing/2014/main" id="{E0908F35-D72C-75FF-C021-6FD7D7687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6951" y="3287630"/>
            <a:ext cx="8262185" cy="27482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25E838-F12B-7C7F-D34A-7726769B0DD9}"/>
              </a:ext>
            </a:extLst>
          </p:cNvPr>
          <p:cNvSpPr txBox="1"/>
          <p:nvPr/>
        </p:nvSpPr>
        <p:spPr>
          <a:xfrm>
            <a:off x="4010525" y="5835795"/>
            <a:ext cx="5365929" cy="276999"/>
          </a:xfrm>
          <a:prstGeom prst="rect">
            <a:avLst/>
          </a:prstGeom>
          <a:noFill/>
        </p:spPr>
        <p:txBody>
          <a:bodyPr wrap="square" rtlCol="0">
            <a:spAutoFit/>
          </a:bodyPr>
          <a:lstStyle/>
          <a:p>
            <a:r>
              <a:rPr lang="en-IN" sz="1200" dirty="0"/>
              <a:t>Image showing formation of image in human eye.</a:t>
            </a:r>
          </a:p>
        </p:txBody>
      </p:sp>
    </p:spTree>
    <p:extLst>
      <p:ext uri="{BB962C8B-B14F-4D97-AF65-F5344CB8AC3E}">
        <p14:creationId xmlns:p14="http://schemas.microsoft.com/office/powerpoint/2010/main" val="1959230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661736" y="1393174"/>
                <a:ext cx="4791636" cy="4912126"/>
              </a:xfrm>
            </p:spPr>
            <p:txBody>
              <a:bodyPr>
                <a:normAutofit fontScale="92500" lnSpcReduction="20000"/>
              </a:bodyPr>
              <a:lstStyle/>
              <a:p>
                <a:pPr>
                  <a:lnSpc>
                    <a:spcPct val="107000"/>
                  </a:lnSpc>
                  <a:spcAft>
                    <a:spcPts val="800"/>
                  </a:spcAft>
                </a:pPr>
                <a:r>
                  <a:rPr lang="en-IN" sz="1800" dirty="0">
                    <a:latin typeface="Gill Sans MT" panose="020B0502020104020203" pitchFamily="34" charset="0"/>
                    <a:ea typeface="Calibri" panose="020F0502020204030204" pitchFamily="34" charset="0"/>
                    <a:cs typeface="Times New Roman" panose="02020603050405020304" pitchFamily="18" charset="0"/>
                  </a:rPr>
                  <a:t>The range of light intensity levels to which human visual system can adapt is enormous- on the order of </a:t>
                </a:r>
                <a14:m>
                  <m:oMath xmlns:m="http://schemas.openxmlformats.org/officeDocument/2006/math">
                    <m:sSup>
                      <m:sSupPr>
                        <m:ctrlPr>
                          <a:rPr lang="en-IN" sz="1800" i="1" smtClean="0">
                            <a:latin typeface="Cambria Math" panose="02040503050406030204" pitchFamily="18" charset="0"/>
                            <a:ea typeface="Calibri" panose="020F0502020204030204" pitchFamily="34" charset="0"/>
                            <a:cs typeface="Times New Roman" panose="02020603050405020304" pitchFamily="18" charset="0"/>
                          </a:rPr>
                        </m:ctrlPr>
                      </m:sSupPr>
                      <m:e>
                        <m:r>
                          <a:rPr lang="en-IN" sz="1800" b="0" i="1" smtClean="0">
                            <a:latin typeface="Cambria Math" panose="02040503050406030204" pitchFamily="18" charset="0"/>
                            <a:ea typeface="Calibri" panose="020F0502020204030204" pitchFamily="34" charset="0"/>
                            <a:cs typeface="Times New Roman" panose="02020603050405020304" pitchFamily="18" charset="0"/>
                          </a:rPr>
                          <m:t>10</m:t>
                        </m:r>
                      </m:e>
                      <m:sup>
                        <m:r>
                          <a:rPr lang="en-IN" sz="1800" b="0" i="1" smtClean="0">
                            <a:latin typeface="Cambria Math" panose="02040503050406030204" pitchFamily="18" charset="0"/>
                            <a:ea typeface="Calibri" panose="020F0502020204030204" pitchFamily="34" charset="0"/>
                            <a:cs typeface="Times New Roman" panose="02020603050405020304" pitchFamily="18" charset="0"/>
                          </a:rPr>
                          <m:t>10</m:t>
                        </m:r>
                      </m:sup>
                    </m:sSup>
                  </m:oMath>
                </a14:m>
                <a:r>
                  <a:rPr lang="en-IN" sz="1800" dirty="0">
                    <a:effectLst/>
                    <a:latin typeface="Gill Sans MT" panose="020B0502020104020203" pitchFamily="34" charset="0"/>
                    <a:ea typeface="Calibri" panose="020F0502020204030204" pitchFamily="34" charset="0"/>
                    <a:cs typeface="Times New Roman" panose="02020603050405020304" pitchFamily="18" charset="0"/>
                  </a:rPr>
                  <a:t>- from scotopic threshold to glare limit.</a:t>
                </a:r>
              </a:p>
              <a:p>
                <a:pPr>
                  <a:lnSpc>
                    <a:spcPct val="107000"/>
                  </a:lnSpc>
                  <a:spcAft>
                    <a:spcPts val="800"/>
                  </a:spcAft>
                </a:pPr>
                <a:r>
                  <a:rPr lang="en-IN" sz="1800" dirty="0">
                    <a:latin typeface="Gill Sans MT" panose="020B0502020104020203" pitchFamily="34" charset="0"/>
                    <a:ea typeface="Calibri" panose="020F0502020204030204" pitchFamily="34" charset="0"/>
                    <a:cs typeface="Times New Roman" panose="02020603050405020304" pitchFamily="18" charset="0"/>
                  </a:rPr>
                  <a:t>Experimental evidence indicated the </a:t>
                </a:r>
                <a:r>
                  <a:rPr lang="en-IN" sz="1800" i="1" dirty="0">
                    <a:latin typeface="Gill Sans MT" panose="020B0502020104020203" pitchFamily="34" charset="0"/>
                    <a:ea typeface="Calibri" panose="020F0502020204030204" pitchFamily="34" charset="0"/>
                    <a:cs typeface="Times New Roman" panose="02020603050405020304" pitchFamily="18" charset="0"/>
                  </a:rPr>
                  <a:t>subjective brightness</a:t>
                </a:r>
                <a:r>
                  <a:rPr lang="en-IN" sz="1800" dirty="0">
                    <a:latin typeface="Gill Sans MT" panose="020B0502020104020203" pitchFamily="34" charset="0"/>
                    <a:ea typeface="Calibri" panose="020F0502020204030204" pitchFamily="34" charset="0"/>
                    <a:cs typeface="Times New Roman" panose="02020603050405020304" pitchFamily="18" charset="0"/>
                  </a:rPr>
                  <a:t> (intensity as perceived by the human visual system) is a logarithmic function of the light incident on the eye.</a:t>
                </a: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Figure shows </a:t>
                </a:r>
                <a:r>
                  <a:rPr lang="en-IN" sz="1800" dirty="0">
                    <a:latin typeface="Gill Sans MT" panose="020B0502020104020203" pitchFamily="34" charset="0"/>
                    <a:ea typeface="Calibri" panose="020F0502020204030204" pitchFamily="34" charset="0"/>
                    <a:cs typeface="Times New Roman" panose="02020603050405020304" pitchFamily="18" charset="0"/>
                  </a:rPr>
                  <a:t>a plot of light intensity versus subjective brightness. The key point is that the visual system cannot operate on such a range </a:t>
                </a:r>
                <a:r>
                  <a:rPr lang="en-IN" sz="1800" i="1" dirty="0">
                    <a:latin typeface="Gill Sans MT" panose="020B0502020104020203" pitchFamily="34" charset="0"/>
                    <a:ea typeface="Calibri" panose="020F0502020204030204" pitchFamily="34" charset="0"/>
                    <a:cs typeface="Times New Roman" panose="02020603050405020304" pitchFamily="18" charset="0"/>
                  </a:rPr>
                  <a:t>simultaneously</a:t>
                </a:r>
                <a:r>
                  <a:rPr lang="en-IN" sz="1800" dirty="0">
                    <a:latin typeface="Gill Sans MT" panose="020B0502020104020203" pitchFamily="34" charset="0"/>
                    <a:ea typeface="Calibri" panose="020F0502020204030204" pitchFamily="34" charset="0"/>
                    <a:cs typeface="Times New Roman" panose="02020603050405020304" pitchFamily="18" charset="0"/>
                  </a:rPr>
                  <a:t>. Rather, it accomplishes this large variation by changing its overall sensitivity, a phenomenon known as </a:t>
                </a:r>
                <a:r>
                  <a:rPr lang="en-IN" sz="1800" i="1" dirty="0">
                    <a:latin typeface="Gill Sans MT" panose="020B0502020104020203" pitchFamily="34" charset="0"/>
                    <a:ea typeface="Calibri" panose="020F0502020204030204" pitchFamily="34" charset="0"/>
                    <a:cs typeface="Times New Roman" panose="02020603050405020304" pitchFamily="18" charset="0"/>
                  </a:rPr>
                  <a:t>brightness adaptation</a:t>
                </a:r>
                <a:r>
                  <a:rPr lang="en-IN" sz="1800" dirty="0">
                    <a:latin typeface="Gill Sans MT" panose="020B0502020104020203" pitchFamily="34" charset="0"/>
                    <a:ea typeface="Calibri" panose="020F0502020204030204" pitchFamily="34" charset="0"/>
                    <a:cs typeface="Times New Roman" panose="02020603050405020304" pitchFamily="18" charset="0"/>
                  </a:rPr>
                  <a:t>.</a:t>
                </a:r>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p:txBody>
          </p:sp>
        </mc:Choice>
        <mc:Fallback xmlns="">
          <p:sp>
            <p:nvSpPr>
              <p:cNvPr id="18" name="Content Placeholder 17">
                <a:extLst>
                  <a:ext uri="{FF2B5EF4-FFF2-40B4-BE49-F238E27FC236}">
                    <a16:creationId xmlns:a16="http://schemas.microsoft.com/office/drawing/2014/main" id="{F451EBE7-64A3-7E40-8C33-3C01E8EBABD2}"/>
                  </a:ext>
                </a:extLst>
              </p:cNvPr>
              <p:cNvSpPr>
                <a:spLocks noGrp="1" noRot="1" noChangeAspect="1" noMove="1" noResize="1" noEditPoints="1" noAdjustHandles="1" noChangeArrowheads="1" noChangeShapeType="1" noTextEdit="1"/>
              </p:cNvSpPr>
              <p:nvPr>
                <p:ph idx="4294967295"/>
              </p:nvPr>
            </p:nvSpPr>
            <p:spPr>
              <a:xfrm>
                <a:off x="661736" y="1393174"/>
                <a:ext cx="4791636" cy="4912126"/>
              </a:xfrm>
              <a:blipFill>
                <a:blip r:embed="rId2"/>
                <a:stretch>
                  <a:fillRect l="-636" t="-1118" r="-891"/>
                </a:stretch>
              </a:blipFill>
            </p:spPr>
            <p:txBody>
              <a:bodyPr/>
              <a:lstStyle/>
              <a:p>
                <a:r>
                  <a:rPr lang="en-IN">
                    <a:noFill/>
                  </a:rPr>
                  <a:t> </a:t>
                </a:r>
              </a:p>
            </p:txBody>
          </p:sp>
        </mc:Fallback>
      </mc:AlternateContent>
      <p:sp>
        <p:nvSpPr>
          <p:cNvPr id="41" name="Title 40">
            <a:extLst>
              <a:ext uri="{FF2B5EF4-FFF2-40B4-BE49-F238E27FC236}">
                <a16:creationId xmlns:a16="http://schemas.microsoft.com/office/drawing/2014/main" id="{360A1163-2F4E-8A42-A7D1-C12E13D898B3}"/>
              </a:ext>
            </a:extLst>
          </p:cNvPr>
          <p:cNvSpPr>
            <a:spLocks noGrp="1"/>
          </p:cNvSpPr>
          <p:nvPr>
            <p:ph type="title"/>
          </p:nvPr>
        </p:nvSpPr>
        <p:spPr>
          <a:xfrm>
            <a:off x="838200" y="681037"/>
            <a:ext cx="4947656" cy="583800"/>
          </a:xfrm>
        </p:spPr>
        <p:txBody>
          <a:bodyPr/>
          <a:lstStyle/>
          <a:p>
            <a:r>
              <a:rPr lang="en-US" sz="2200" dirty="0">
                <a:latin typeface="Broadway" panose="04040905080B02020502" pitchFamily="82" charset="0"/>
              </a:rPr>
              <a:t>Brightness adaption in eye:</a:t>
            </a:r>
          </a:p>
        </p:txBody>
      </p:sp>
      <p:sp>
        <p:nvSpPr>
          <p:cNvPr id="2" name="TextBox 1">
            <a:extLst>
              <a:ext uri="{FF2B5EF4-FFF2-40B4-BE49-F238E27FC236}">
                <a16:creationId xmlns:a16="http://schemas.microsoft.com/office/drawing/2014/main" id="{0BB2B2A9-9231-164C-717C-250D0A156878}"/>
              </a:ext>
            </a:extLst>
          </p:cNvPr>
          <p:cNvSpPr txBox="1"/>
          <p:nvPr/>
        </p:nvSpPr>
        <p:spPr>
          <a:xfrm>
            <a:off x="6571247" y="6176963"/>
            <a:ext cx="5233187" cy="276999"/>
          </a:xfrm>
          <a:prstGeom prst="rect">
            <a:avLst/>
          </a:prstGeom>
          <a:noFill/>
        </p:spPr>
        <p:txBody>
          <a:bodyPr wrap="square" rtlCol="0">
            <a:spAutoFit/>
          </a:bodyPr>
          <a:lstStyle/>
          <a:p>
            <a:r>
              <a:rPr lang="en-IN" sz="1200" dirty="0"/>
              <a:t>Image showing plot of subjective brightness with log of intensity.</a:t>
            </a:r>
          </a:p>
        </p:txBody>
      </p:sp>
      <p:pic>
        <p:nvPicPr>
          <p:cNvPr id="3076" name="Picture 4" descr="Digital image fundamentals introduction-2,colour transformations">
            <a:extLst>
              <a:ext uri="{FF2B5EF4-FFF2-40B4-BE49-F238E27FC236}">
                <a16:creationId xmlns:a16="http://schemas.microsoft.com/office/drawing/2014/main" id="{69A9F775-338D-2162-972A-62A4FBD12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025" y="681037"/>
            <a:ext cx="4676775" cy="539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377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2D73A5-4430-0F47-84CE-C3324CEBA797}"/>
              </a:ext>
            </a:extLst>
          </p:cNvPr>
          <p:cNvSpPr>
            <a:spLocks noGrp="1"/>
          </p:cNvSpPr>
          <p:nvPr>
            <p:ph type="ctrTitle"/>
          </p:nvPr>
        </p:nvSpPr>
        <p:spPr/>
        <p:txBody>
          <a:bodyPr/>
          <a:lstStyle/>
          <a:p>
            <a:r>
              <a:rPr lang="en-US" dirty="0"/>
              <a:t>Title</a:t>
            </a:r>
          </a:p>
        </p:txBody>
      </p:sp>
      <p:sp>
        <p:nvSpPr>
          <p:cNvPr id="5" name="Subtitle 4">
            <a:extLst>
              <a:ext uri="{FF2B5EF4-FFF2-40B4-BE49-F238E27FC236}">
                <a16:creationId xmlns:a16="http://schemas.microsoft.com/office/drawing/2014/main" id="{9107CE13-DFD5-424B-B4BF-ADF75F3976E0}"/>
              </a:ext>
            </a:extLst>
          </p:cNvPr>
          <p:cNvSpPr>
            <a:spLocks noGrp="1"/>
          </p:cNvSpPr>
          <p:nvPr>
            <p:ph type="subTitle" idx="1"/>
          </p:nvPr>
        </p:nvSpPr>
        <p:spPr/>
        <p:txBody>
          <a:bodyPr/>
          <a:lstStyle/>
          <a:p>
            <a:r>
              <a:rPr lang="en-US" altLang="ja-JP" dirty="0"/>
              <a:t>Subtitle</a:t>
            </a:r>
            <a:endParaRPr lang="ja-JP" altLang="en-US" dirty="0"/>
          </a:p>
        </p:txBody>
      </p:sp>
      <p:pic>
        <p:nvPicPr>
          <p:cNvPr id="2" name="Picture 1">
            <a:extLst>
              <a:ext uri="{FF2B5EF4-FFF2-40B4-BE49-F238E27FC236}">
                <a16:creationId xmlns:a16="http://schemas.microsoft.com/office/drawing/2014/main" id="{13F0D630-E2F9-AE46-D1A5-1F64CF77C2B7}"/>
              </a:ext>
            </a:extLst>
          </p:cNvPr>
          <p:cNvPicPr>
            <a:picLocks noChangeAspect="1"/>
          </p:cNvPicPr>
          <p:nvPr/>
        </p:nvPicPr>
        <p:blipFill>
          <a:blip r:embed="rId2"/>
          <a:stretch>
            <a:fillRect/>
          </a:stretch>
        </p:blipFill>
        <p:spPr>
          <a:xfrm>
            <a:off x="715814" y="639838"/>
            <a:ext cx="10760372" cy="5768983"/>
          </a:xfrm>
          <a:prstGeom prst="rect">
            <a:avLst/>
          </a:prstGeom>
        </p:spPr>
      </p:pic>
      <p:sp>
        <p:nvSpPr>
          <p:cNvPr id="7" name="Title 1">
            <a:extLst>
              <a:ext uri="{FF2B5EF4-FFF2-40B4-BE49-F238E27FC236}">
                <a16:creationId xmlns:a16="http://schemas.microsoft.com/office/drawing/2014/main" id="{AA61D105-86EA-D0D3-BAAC-BA3821749BDB}"/>
              </a:ext>
            </a:extLst>
          </p:cNvPr>
          <p:cNvSpPr txBox="1">
            <a:spLocks/>
          </p:cNvSpPr>
          <p:nvPr/>
        </p:nvSpPr>
        <p:spPr>
          <a:xfrm>
            <a:off x="616355" y="407730"/>
            <a:ext cx="10515600" cy="994611"/>
          </a:xfrm>
          <a:prstGeom prst="rect">
            <a:avLst/>
          </a:prstGeom>
        </p:spPr>
        <p:txBody>
          <a:bodyPr vert="horz" lIns="91440" tIns="45720" rIns="91440" bIns="45720" rtlCol="0"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IN" sz="2400" dirty="0">
                <a:solidFill>
                  <a:schemeClr val="accent1"/>
                </a:solidFill>
                <a:latin typeface="Broadway" panose="04040905080B02020502" pitchFamily="82" charset="0"/>
              </a:rPr>
              <a:t>Brightness adaptation and discrimination in the eye:</a:t>
            </a:r>
          </a:p>
        </p:txBody>
      </p:sp>
      <p:sp>
        <p:nvSpPr>
          <p:cNvPr id="8" name="Content Placeholder 2">
            <a:extLst>
              <a:ext uri="{FF2B5EF4-FFF2-40B4-BE49-F238E27FC236}">
                <a16:creationId xmlns:a16="http://schemas.microsoft.com/office/drawing/2014/main" id="{BC054E1C-958B-39CD-BFE1-594CC85E66E1}"/>
              </a:ext>
            </a:extLst>
          </p:cNvPr>
          <p:cNvSpPr txBox="1">
            <a:spLocks/>
          </p:cNvSpPr>
          <p:nvPr/>
        </p:nvSpPr>
        <p:spPr>
          <a:xfrm>
            <a:off x="838200" y="1475874"/>
            <a:ext cx="10524344" cy="4701089"/>
          </a:xfrm>
          <a:prstGeom prst="rect">
            <a:avLst/>
          </a:prstGeom>
        </p:spPr>
        <p:txBody>
          <a:bodyPr>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US" sz="1600" b="0" i="0" u="none" strike="noStrike" baseline="0" dirty="0">
                <a:solidFill>
                  <a:srgbClr val="000000"/>
                </a:solidFill>
                <a:latin typeface="Gill Sans MT" panose="020B0502020104020203" pitchFamily="34" charset="0"/>
              </a:rPr>
              <a:t>The total range of distinct intensity levels it can discriminate simultaneously is rather small when compared with the total adaptation range. For any given set of conditions, the current sensitivity level of the visual system is called the brightness adaptation level, which may correspond, for example, to brightness Ba in previous figure. The short intersecting curve represents the range of subjective brightness that the eye can perceive when adapted to this level. This range is rather restricted, having a level Bb at and below which all stimuli are perceived as indistinguishable blacks. </a:t>
            </a:r>
          </a:p>
          <a:p>
            <a:pPr>
              <a:lnSpc>
                <a:spcPct val="107000"/>
              </a:lnSpc>
              <a:spcAft>
                <a:spcPts val="800"/>
              </a:spcAft>
            </a:pPr>
            <a:r>
              <a:rPr lang="en-US" sz="1600"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A classic experiment to determine capability of human visual system for brightness discrimination consists of having a subject look at a flat, uniformly illuminated area with intensity </a:t>
            </a:r>
            <a:r>
              <a:rPr lang="en-US" sz="1600" i="1"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I </a:t>
            </a:r>
            <a:r>
              <a:rPr lang="en-US" sz="1600"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large enough to occupy entire field of view and a small circular region illuminated with intensity </a:t>
            </a:r>
            <a:r>
              <a:rPr lang="en-US" sz="1600" i="1"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I + ∆I</a:t>
            </a:r>
            <a:r>
              <a:rPr lang="en-US" sz="1600"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a:t>
            </a:r>
            <a:endParaRPr lang="en-IN" sz="1600" dirty="0">
              <a:effectLst/>
              <a:latin typeface="Gill Sans MT" panose="020B0502020104020203" pitchFamily="34" charset="0"/>
              <a:ea typeface="Calibri" panose="020F0502020204030204" pitchFamily="34" charset="0"/>
              <a:cs typeface="Times New Roman" panose="02020603050405020304" pitchFamily="18" charset="0"/>
            </a:endParaRPr>
          </a:p>
        </p:txBody>
      </p:sp>
      <p:pic>
        <p:nvPicPr>
          <p:cNvPr id="4098" name="Picture 2" descr="5 Basic experimental setup used to characterize brightness discrimination.  | Download Scientific Diagram">
            <a:extLst>
              <a:ext uri="{FF2B5EF4-FFF2-40B4-BE49-F238E27FC236}">
                <a16:creationId xmlns:a16="http://schemas.microsoft.com/office/drawing/2014/main" id="{A28E4C3B-BC63-39B0-B29C-A6EA88D6E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872" y="4328222"/>
            <a:ext cx="6502566" cy="16677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E1634FC-4128-4906-551D-9A889FF48BBE}"/>
              </a:ext>
            </a:extLst>
          </p:cNvPr>
          <p:cNvSpPr txBox="1"/>
          <p:nvPr/>
        </p:nvSpPr>
        <p:spPr>
          <a:xfrm>
            <a:off x="2704593" y="5995939"/>
            <a:ext cx="6782814" cy="276999"/>
          </a:xfrm>
          <a:prstGeom prst="rect">
            <a:avLst/>
          </a:prstGeom>
          <a:noFill/>
        </p:spPr>
        <p:txBody>
          <a:bodyPr wrap="square" rtlCol="0">
            <a:spAutoFit/>
          </a:bodyPr>
          <a:lstStyle/>
          <a:p>
            <a:r>
              <a:rPr lang="en-IN" sz="1200" dirty="0"/>
              <a:t>Figure showing the basic experimental setup to characterize brightness discrimination</a:t>
            </a:r>
          </a:p>
        </p:txBody>
      </p:sp>
    </p:spTree>
    <p:extLst>
      <p:ext uri="{BB962C8B-B14F-4D97-AF65-F5344CB8AC3E}">
        <p14:creationId xmlns:p14="http://schemas.microsoft.com/office/powerpoint/2010/main" val="503907885"/>
      </p:ext>
    </p:extLst>
  </p:cSld>
  <p:clrMapOvr>
    <a:masterClrMapping/>
  </p:clrMapOvr>
</p:sld>
</file>

<file path=ppt/theme/theme1.xml><?xml version="1.0" encoding="utf-8"?>
<a:theme xmlns:a="http://schemas.openxmlformats.org/drawingml/2006/main" name="Creative Gradient ">
  <a:themeElements>
    <a:clrScheme name="Japan 1">
      <a:dk1>
        <a:srgbClr val="000000"/>
      </a:dk1>
      <a:lt1>
        <a:srgbClr val="FFFFFF"/>
      </a:lt1>
      <a:dk2>
        <a:srgbClr val="073A4B"/>
      </a:dk2>
      <a:lt2>
        <a:srgbClr val="E7E6E6"/>
      </a:lt2>
      <a:accent1>
        <a:srgbClr val="EE476E"/>
      </a:accent1>
      <a:accent2>
        <a:srgbClr val="E3B95A"/>
      </a:accent2>
      <a:accent3>
        <a:srgbClr val="07D69F"/>
      </a:accent3>
      <a:accent4>
        <a:srgbClr val="118AB1"/>
      </a:accent4>
      <a:accent5>
        <a:srgbClr val="073A4B"/>
      </a:accent5>
      <a:accent6>
        <a:srgbClr val="E7ECF2"/>
      </a:accent6>
      <a:hlink>
        <a:srgbClr val="E7456B"/>
      </a:hlink>
      <a:folHlink>
        <a:srgbClr val="F0C55F"/>
      </a:folHlink>
    </a:clrScheme>
    <a:fontScheme name="Japanese Template">
      <a:majorFont>
        <a:latin typeface="Meiryo UI"/>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ED9C639-84DE-47D6-9311-DE22D096325C}" vid="{8897FD28-C2C5-4A9F-A28F-BC63F57A39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Cherry blossom petals presentation</Template>
  <TotalTime>1494</TotalTime>
  <Words>4282</Words>
  <Application>Microsoft Office PowerPoint</Application>
  <PresentationFormat>Widescreen</PresentationFormat>
  <Paragraphs>221</Paragraphs>
  <Slides>42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Meiryo UI</vt:lpstr>
      <vt:lpstr>Arial</vt:lpstr>
      <vt:lpstr>Bahnschrift Light</vt:lpstr>
      <vt:lpstr>Bahnschrift SemiBold SemiConden</vt:lpstr>
      <vt:lpstr>Britannic Bold</vt:lpstr>
      <vt:lpstr>Broadway</vt:lpstr>
      <vt:lpstr>Calibri</vt:lpstr>
      <vt:lpstr>Cambria Math</vt:lpstr>
      <vt:lpstr>Franklin Gothic Demi</vt:lpstr>
      <vt:lpstr>Gill Sans MT</vt:lpstr>
      <vt:lpstr>Creative Gradient </vt:lpstr>
      <vt:lpstr>DIGITAL IMAGE  PROCESSING</vt:lpstr>
      <vt:lpstr>Table of Contents</vt:lpstr>
      <vt:lpstr>Objectives</vt:lpstr>
      <vt:lpstr>Structure of human eye</vt:lpstr>
      <vt:lpstr>Structure of a human eye:</vt:lpstr>
      <vt:lpstr>Structure of a human eye:</vt:lpstr>
      <vt:lpstr>Image formation in the eye</vt:lpstr>
      <vt:lpstr>Brightness adaption in eye:</vt:lpstr>
      <vt:lpstr>Title</vt:lpstr>
      <vt:lpstr>Brightness discrimination in the eye:</vt:lpstr>
      <vt:lpstr>Low intensity v/s high intensity</vt:lpstr>
      <vt:lpstr>Light and the Electromagnetic spectrum:</vt:lpstr>
      <vt:lpstr>Image sensing and acquisition</vt:lpstr>
      <vt:lpstr>Image sensing and acquisition</vt:lpstr>
      <vt:lpstr>Title</vt:lpstr>
      <vt:lpstr>Title</vt:lpstr>
      <vt:lpstr>PowerPoint Presentation</vt:lpstr>
      <vt:lpstr>PowerPoint Presentation</vt:lpstr>
      <vt:lpstr>A simple image formation model</vt:lpstr>
      <vt:lpstr>A simple image formation model</vt:lpstr>
      <vt:lpstr>Image sampling and quantization</vt:lpstr>
      <vt:lpstr>Basic concepts in sampling and quantization</vt:lpstr>
      <vt:lpstr>Title</vt:lpstr>
      <vt:lpstr>Representing digital images</vt:lpstr>
      <vt:lpstr>Title</vt:lpstr>
      <vt:lpstr>PowerPoint Presentation</vt:lpstr>
      <vt:lpstr>PowerPoint Presentation</vt:lpstr>
      <vt:lpstr>PowerPoint Presentation</vt:lpstr>
      <vt:lpstr>Spatial vs Intensity Resolution</vt:lpstr>
      <vt:lpstr>PowerPoint Presentation</vt:lpstr>
      <vt:lpstr>PowerPoint Presentation</vt:lpstr>
      <vt:lpstr>Isopreference curves</vt:lpstr>
      <vt:lpstr>Image Interpolation</vt:lpstr>
      <vt:lpstr>Nearest Neighbor Interpolation</vt:lpstr>
      <vt:lpstr>PowerPoint Presentation</vt:lpstr>
      <vt:lpstr>Bilinear Interpolation</vt:lpstr>
      <vt:lpstr>PowerPoint Presentation</vt:lpstr>
      <vt:lpstr>Title</vt:lpstr>
      <vt:lpstr>Adjacency of Pixel</vt:lpstr>
      <vt:lpstr>Title</vt:lpstr>
      <vt:lpstr>Title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Rohith Peddi</dc:creator>
  <cp:lastModifiedBy>Rohith Peddi</cp:lastModifiedBy>
  <cp:revision>696</cp:revision>
  <dcterms:created xsi:type="dcterms:W3CDTF">2023-01-26T05:24:51Z</dcterms:created>
  <dcterms:modified xsi:type="dcterms:W3CDTF">2023-02-08T12:33:34Z</dcterms:modified>
</cp:coreProperties>
</file>